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6"/>
  </p:sldMasterIdLst>
  <p:notesMasterIdLst>
    <p:notesMasterId r:id="rId15"/>
  </p:notesMasterIdLst>
  <p:sldIdLst>
    <p:sldId id="271" r:id="rId7"/>
    <p:sldId id="309" r:id="rId8"/>
    <p:sldId id="307" r:id="rId9"/>
    <p:sldId id="308" r:id="rId10"/>
    <p:sldId id="299" r:id="rId11"/>
    <p:sldId id="300" r:id="rId12"/>
    <p:sldId id="306" r:id="rId13"/>
    <p:sldId id="295" r:id="rId14"/>
  </p:sldIdLst>
  <p:sldSz cx="11520488" cy="6480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F00B7BF3-58D4-F84E-A59A-929F7798466E}">
          <p14:sldIdLst>
            <p14:sldId id="271"/>
          </p14:sldIdLst>
        </p14:section>
        <p14:section name="目录" id="{BCA00503-D31C-E44F-8C66-429315E97A5C}">
          <p14:sldIdLst>
            <p14:sldId id="309"/>
          </p14:sldIdLst>
        </p14:section>
        <p14:section name="正文" id="{404CB400-6E3D-0C46-BF5F-9ABCB0E77839}">
          <p14:sldIdLst>
            <p14:sldId id="307"/>
            <p14:sldId id="308"/>
            <p14:sldId id="299"/>
            <p14:sldId id="300"/>
            <p14:sldId id="306"/>
          </p14:sldIdLst>
        </p14:section>
        <p14:section name="封底" id="{54D028FF-3349-EA4D-A906-0A82749D7556}">
          <p14:sldIdLst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卓鹏" initials="卓鹏" lastIdx="4" clrIdx="0">
    <p:extLst>
      <p:ext uri="{19B8F6BF-5375-455C-9EA6-DF929625EA0E}">
        <p15:presenceInfo xmlns:p15="http://schemas.microsoft.com/office/powerpoint/2012/main" userId="S-1-5-21-2830274704-2618668465-2476677168-646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E32"/>
    <a:srgbClr val="CB7C50"/>
    <a:srgbClr val="FFC000"/>
    <a:srgbClr val="4573C4"/>
    <a:srgbClr val="5B9BD5"/>
    <a:srgbClr val="00B0F0"/>
    <a:srgbClr val="00AAE8"/>
    <a:srgbClr val="4472C4"/>
    <a:srgbClr val="C55A11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70" autoAdjust="0"/>
    <p:restoredTop sz="88762" autoAdjust="0"/>
  </p:normalViewPr>
  <p:slideViewPr>
    <p:cSldViewPr snapToGrid="0" snapToObjects="1" showGuides="1">
      <p:cViewPr varScale="1">
        <p:scale>
          <a:sx n="176" d="100"/>
          <a:sy n="176" d="100"/>
        </p:scale>
        <p:origin x="5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A4F74-35CE-4F77-AE5E-73D721545273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ABE03-25C3-4F69-AB3B-B7FFE125D2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986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1pPr>
    <a:lvl2pPr marL="575981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2pPr>
    <a:lvl3pPr marL="1151961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3pPr>
    <a:lvl4pPr marL="1727942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4pPr>
    <a:lvl5pPr marL="2303922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5pPr>
    <a:lvl6pPr marL="2879903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6pPr>
    <a:lvl7pPr marL="3455883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7pPr>
    <a:lvl8pPr marL="4031864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8pPr>
    <a:lvl9pPr marL="4607844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ABE03-25C3-4F69-AB3B-B7FFE125D28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71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trike="noStrike" dirty="0"/>
              <a:t>测速屏和 </a:t>
            </a:r>
            <a:r>
              <a:rPr lang="en-US" altLang="zh-CN" strike="noStrike" dirty="0"/>
              <a:t>ITC</a:t>
            </a:r>
            <a:r>
              <a:rPr lang="zh-CN" altLang="en-US" strike="noStrike" dirty="0"/>
              <a:t>有一根</a:t>
            </a:r>
            <a:r>
              <a:rPr lang="en-US" altLang="zh-CN" strike="noStrike" dirty="0"/>
              <a:t>485</a:t>
            </a:r>
            <a:r>
              <a:rPr lang="zh-CN" altLang="en-US" strike="noStrike" dirty="0"/>
              <a:t>线，  车道是单车道</a:t>
            </a:r>
            <a:r>
              <a:rPr lang="en-US" altLang="zh-CN" strike="noStrike" dirty="0"/>
              <a:t>,</a:t>
            </a:r>
            <a:r>
              <a:rPr lang="en-US" altLang="zh-CN" strike="noStrike" baseline="0" dirty="0"/>
              <a:t>     </a:t>
            </a:r>
            <a:r>
              <a:rPr lang="zh-CN" altLang="en-US" strike="noStrike" baseline="0" dirty="0"/>
              <a:t>超速事件搜索，</a:t>
            </a:r>
            <a:endParaRPr lang="zh-CN" altLang="en-US" strike="noStrike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ABE03-25C3-4F69-AB3B-B7FFE125D28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trike="noStrike" dirty="0"/>
              <a:t> 485 </a:t>
            </a:r>
            <a:r>
              <a:rPr lang="zh-CN" altLang="en-US" strike="noStrike" dirty="0"/>
              <a:t>线 接线， </a:t>
            </a:r>
            <a:r>
              <a:rPr lang="en-US" altLang="zh-CN" strike="noStrike" dirty="0"/>
              <a:t>Customer event </a:t>
            </a:r>
            <a:r>
              <a:rPr lang="zh-CN" altLang="en-US" strike="noStrike" dirty="0"/>
              <a:t>配置补充一下， </a:t>
            </a:r>
            <a:r>
              <a:rPr lang="en-US" altLang="zh-CN" strike="noStrike" dirty="0"/>
              <a:t>DSS express </a:t>
            </a:r>
            <a:r>
              <a:rPr lang="zh-CN" altLang="en-US" strike="noStrike" dirty="0"/>
              <a:t>事件联动，存储位置的设置。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ABE03-25C3-4F69-AB3B-B7FFE125D28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866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ABE03-25C3-4F69-AB3B-B7FFE125D28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58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060529"/>
            <a:ext cx="864036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403592"/>
            <a:ext cx="864036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776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7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4349" y="345009"/>
            <a:ext cx="2484105" cy="549164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033" y="345009"/>
            <a:ext cx="7308310" cy="549164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651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7A54293-5455-2743-A916-205747400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718"/>
          <a:stretch/>
        </p:blipFill>
        <p:spPr>
          <a:xfrm>
            <a:off x="1" y="1"/>
            <a:ext cx="11520488" cy="648017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DCFE692-E6D5-0E4B-B38F-3EE4BB25F0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4" y="0"/>
            <a:ext cx="11520488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882A0066-DEDC-7243-B000-AF3B5E83C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1594"/>
            <a:ext cx="11520488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3429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6858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0287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3716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zh-CN" altLang="en-US" dirty="0"/>
              <a:t>单击此处添加</a:t>
            </a:r>
            <a:r>
              <a:rPr kumimoji="1" lang="en-US" altLang="zh-CN" dirty="0"/>
              <a:t>PPT</a:t>
            </a:r>
            <a:r>
              <a:rPr kumimoji="1" lang="zh-CN" altLang="en-US" dirty="0"/>
              <a:t>标题</a:t>
            </a:r>
          </a:p>
        </p:txBody>
      </p:sp>
      <p:sp>
        <p:nvSpPr>
          <p:cNvPr id="14" name="文本占位符 10">
            <a:extLst>
              <a:ext uri="{FF2B5EF4-FFF2-40B4-BE49-F238E27FC236}">
                <a16:creationId xmlns:a16="http://schemas.microsoft.com/office/drawing/2014/main" id="{B3D1555D-1C44-274C-91FD-94D882065B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89414"/>
            <a:ext cx="11520488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457200" rtl="0" eaLnBrk="1" latinLnBrk="0" hangingPunct="1">
              <a:buFontTx/>
              <a:buNone/>
              <a:defRPr kumimoji="1" lang="zh-CN" altLang="en-US" sz="1800" kern="1200" spc="150" dirty="0" smtClean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3429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6858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0287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3716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zh-CN" altLang="en-US" dirty="0"/>
              <a:t>单击此处添加</a:t>
            </a:r>
            <a:r>
              <a:rPr kumimoji="1" lang="en-US" altLang="zh-CN" dirty="0"/>
              <a:t>PPT</a:t>
            </a:r>
            <a:r>
              <a:rPr kumimoji="1" lang="zh-CN" altLang="en-US" dirty="0"/>
              <a:t>副标题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A4064E2-C243-274D-B0CF-8EDC7BECC1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69" y="438231"/>
            <a:ext cx="1814250" cy="554050"/>
          </a:xfrm>
          <a:prstGeom prst="rect">
            <a:avLst/>
          </a:prstGeom>
        </p:spPr>
      </p:pic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7F01F69B-22BC-6F49-BE16-A37B09EF33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4629457"/>
            <a:ext cx="11522432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457200" rtl="0" eaLnBrk="1" latinLnBrk="0" hangingPunct="1">
              <a:buFontTx/>
              <a:buNone/>
              <a:defRPr kumimoji="1" lang="zh-CN" altLang="en-US" sz="1200" kern="1200" spc="5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3429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6858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0287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3716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zh-CN" altLang="en-US" dirty="0"/>
              <a:t>单击此处添加汇报人信息</a:t>
            </a:r>
          </a:p>
        </p:txBody>
      </p:sp>
      <p:sp>
        <p:nvSpPr>
          <p:cNvPr id="12" name="文本占位符 10">
            <a:extLst>
              <a:ext uri="{FF2B5EF4-FFF2-40B4-BE49-F238E27FC236}">
                <a16:creationId xmlns:a16="http://schemas.microsoft.com/office/drawing/2014/main" id="{ECF86030-DC19-114D-8FF5-1A07781BFB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943" y="4900705"/>
            <a:ext cx="11522432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457200" rtl="0" eaLnBrk="1" latinLnBrk="0" hangingPunct="1">
              <a:buFontTx/>
              <a:buNone/>
              <a:defRPr kumimoji="1" lang="zh-CN" altLang="en-US" sz="1200" kern="1200" spc="5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3429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6858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0287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371600" indent="0">
              <a:buFontTx/>
              <a:buNone/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zh-CN" altLang="en-US" dirty="0"/>
              <a:t>单击此处添加汇报时间信息</a:t>
            </a:r>
          </a:p>
        </p:txBody>
      </p:sp>
    </p:spTree>
    <p:extLst>
      <p:ext uri="{BB962C8B-B14F-4D97-AF65-F5344CB8AC3E}">
        <p14:creationId xmlns:p14="http://schemas.microsoft.com/office/powerpoint/2010/main" val="2863415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78292B1F-CEDC-7E4B-95E1-7B50201061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779" y="408200"/>
            <a:ext cx="1360688" cy="415538"/>
          </a:xfrm>
          <a:prstGeom prst="rect">
            <a:avLst/>
          </a:prstGeom>
        </p:spPr>
      </p:pic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138F0D38-A2F8-674C-9315-E8297F185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5267" y="2670861"/>
            <a:ext cx="1607654" cy="861756"/>
          </a:xfrm>
          <a:prstGeom prst="rect">
            <a:avLst/>
          </a:prstGeom>
          <a:solidFill>
            <a:srgbClr val="0B1035">
              <a:alpha val="35000"/>
            </a:srgbClr>
          </a:solidFill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ts val="5999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lang="zh-CN" altLang="en-US" sz="6000" b="1" i="1" kern="1200" dirty="0">
                <a:solidFill>
                  <a:srgbClr val="262C60">
                    <a:alpha val="45000"/>
                  </a:srgb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27" name="文本占位符 5">
            <a:extLst>
              <a:ext uri="{FF2B5EF4-FFF2-40B4-BE49-F238E27FC236}">
                <a16:creationId xmlns:a16="http://schemas.microsoft.com/office/drawing/2014/main" id="{26187857-4D16-B048-8D9B-6423B6A378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5264" y="3269555"/>
            <a:ext cx="1607654" cy="1800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lang="zh-CN" altLang="en-US" sz="1300" b="1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目录标题</a:t>
            </a:r>
          </a:p>
        </p:txBody>
      </p:sp>
      <p:sp>
        <p:nvSpPr>
          <p:cNvPr id="28" name="文本占位符 5">
            <a:extLst>
              <a:ext uri="{FF2B5EF4-FFF2-40B4-BE49-F238E27FC236}">
                <a16:creationId xmlns:a16="http://schemas.microsoft.com/office/drawing/2014/main" id="{72335DE5-5088-7341-B0EF-44548B1D6B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5265" y="3665230"/>
            <a:ext cx="1459005" cy="15092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lang="zh-CN" altLang="en-US" sz="1000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单击此处添加目录标题描述</a:t>
            </a:r>
          </a:p>
        </p:txBody>
      </p:sp>
      <p:sp>
        <p:nvSpPr>
          <p:cNvPr id="21" name="文本占位符 3">
            <a:extLst>
              <a:ext uri="{FF2B5EF4-FFF2-40B4-BE49-F238E27FC236}">
                <a16:creationId xmlns:a16="http://schemas.microsoft.com/office/drawing/2014/main" id="{BA1A2ED9-4D9F-AB43-A6E3-D2AFA1D97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665" y="2668989"/>
            <a:ext cx="1607654" cy="861756"/>
          </a:xfrm>
          <a:prstGeom prst="rect">
            <a:avLst/>
          </a:prstGeom>
          <a:solidFill>
            <a:srgbClr val="0B1035">
              <a:alpha val="35000"/>
            </a:srgbClr>
          </a:solidFill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ts val="5999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lang="zh-CN" altLang="en-US" sz="6000" b="1" i="1" kern="1200" dirty="0">
                <a:solidFill>
                  <a:srgbClr val="262C60">
                    <a:alpha val="45000"/>
                  </a:srgb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kumimoji="1" lang="en-US" altLang="zh-CN" dirty="0"/>
              <a:t>02</a:t>
            </a:r>
            <a:endParaRPr kumimoji="1" lang="zh-CN" altLang="en-US" dirty="0"/>
          </a:p>
        </p:txBody>
      </p:sp>
      <p:sp>
        <p:nvSpPr>
          <p:cNvPr id="22" name="文本占位符 5">
            <a:extLst>
              <a:ext uri="{FF2B5EF4-FFF2-40B4-BE49-F238E27FC236}">
                <a16:creationId xmlns:a16="http://schemas.microsoft.com/office/drawing/2014/main" id="{4542CC48-C307-034D-8787-322C70CA7F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663" y="3267683"/>
            <a:ext cx="1607654" cy="1800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lang="zh-CN" altLang="en-US" sz="1300" b="1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目录标题</a:t>
            </a:r>
          </a:p>
        </p:txBody>
      </p:sp>
      <p:sp>
        <p:nvSpPr>
          <p:cNvPr id="23" name="文本占位符 5">
            <a:extLst>
              <a:ext uri="{FF2B5EF4-FFF2-40B4-BE49-F238E27FC236}">
                <a16:creationId xmlns:a16="http://schemas.microsoft.com/office/drawing/2014/main" id="{9CEC4826-875C-CC47-A8B0-53E6ECDEE0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8663" y="3663357"/>
            <a:ext cx="1459005" cy="15092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lang="zh-CN" altLang="en-US" sz="1000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单击此处添加目录标题描述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B508710D-57AE-DC4B-813A-2D224609C9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0712" y="2668989"/>
            <a:ext cx="1607654" cy="861756"/>
          </a:xfrm>
          <a:prstGeom prst="rect">
            <a:avLst/>
          </a:prstGeom>
          <a:solidFill>
            <a:srgbClr val="0B1035">
              <a:alpha val="35000"/>
            </a:srgbClr>
          </a:solidFill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ts val="5999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lang="zh-CN" altLang="en-US" sz="6000" b="1" i="1" kern="1200" dirty="0">
                <a:solidFill>
                  <a:srgbClr val="262C60">
                    <a:alpha val="45000"/>
                  </a:srgb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kumimoji="1" lang="en-US" altLang="zh-CN" dirty="0"/>
              <a:t>03</a:t>
            </a:r>
            <a:endParaRPr kumimoji="1" lang="zh-CN" altLang="en-US" dirty="0"/>
          </a:p>
        </p:txBody>
      </p:sp>
      <p:sp>
        <p:nvSpPr>
          <p:cNvPr id="25" name="文本占位符 5">
            <a:extLst>
              <a:ext uri="{FF2B5EF4-FFF2-40B4-BE49-F238E27FC236}">
                <a16:creationId xmlns:a16="http://schemas.microsoft.com/office/drawing/2014/main" id="{DFC65F8F-6BA7-834C-9B13-44D73B020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0710" y="3267683"/>
            <a:ext cx="1607654" cy="1800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lang="zh-CN" altLang="en-US" sz="1300" b="1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目录标题</a:t>
            </a:r>
          </a:p>
        </p:txBody>
      </p:sp>
      <p:sp>
        <p:nvSpPr>
          <p:cNvPr id="29" name="文本占位符 5">
            <a:extLst>
              <a:ext uri="{FF2B5EF4-FFF2-40B4-BE49-F238E27FC236}">
                <a16:creationId xmlns:a16="http://schemas.microsoft.com/office/drawing/2014/main" id="{DABF2F8D-789E-4542-BFB5-D10E7F21DD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50710" y="3663357"/>
            <a:ext cx="1459005" cy="15092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lang="zh-CN" altLang="en-US" sz="1000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单击此处添加目录标题描述</a:t>
            </a:r>
          </a:p>
        </p:txBody>
      </p:sp>
      <p:sp>
        <p:nvSpPr>
          <p:cNvPr id="33" name="文本占位符 3">
            <a:extLst>
              <a:ext uri="{FF2B5EF4-FFF2-40B4-BE49-F238E27FC236}">
                <a16:creationId xmlns:a16="http://schemas.microsoft.com/office/drawing/2014/main" id="{EA6B83A9-2C0E-A640-97D0-077DAF94AC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2756" y="2668989"/>
            <a:ext cx="1607654" cy="861756"/>
          </a:xfrm>
          <a:prstGeom prst="rect">
            <a:avLst/>
          </a:prstGeom>
          <a:solidFill>
            <a:srgbClr val="0B1035">
              <a:alpha val="35000"/>
            </a:srgbClr>
          </a:solidFill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ts val="5999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lang="zh-CN" altLang="en-US" sz="6000" b="1" i="1" kern="1200" dirty="0">
                <a:solidFill>
                  <a:srgbClr val="262C60">
                    <a:alpha val="45000"/>
                  </a:srgb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kumimoji="1" lang="en-US" altLang="zh-CN" dirty="0"/>
              <a:t>04</a:t>
            </a:r>
            <a:endParaRPr kumimoji="1" lang="zh-CN" altLang="en-US" dirty="0"/>
          </a:p>
        </p:txBody>
      </p:sp>
      <p:sp>
        <p:nvSpPr>
          <p:cNvPr id="34" name="文本占位符 5">
            <a:extLst>
              <a:ext uri="{FF2B5EF4-FFF2-40B4-BE49-F238E27FC236}">
                <a16:creationId xmlns:a16="http://schemas.microsoft.com/office/drawing/2014/main" id="{1E64AD06-ED87-D04A-9210-FB38213CFB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42753" y="3267683"/>
            <a:ext cx="1607654" cy="1800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lang="zh-CN" altLang="en-US" sz="1300" b="1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目录标题</a:t>
            </a:r>
          </a:p>
        </p:txBody>
      </p:sp>
      <p:sp>
        <p:nvSpPr>
          <p:cNvPr id="35" name="文本占位符 5">
            <a:extLst>
              <a:ext uri="{FF2B5EF4-FFF2-40B4-BE49-F238E27FC236}">
                <a16:creationId xmlns:a16="http://schemas.microsoft.com/office/drawing/2014/main" id="{2AEB9B6C-37E5-C947-8D05-6B58E5127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42754" y="3663357"/>
            <a:ext cx="1459005" cy="15092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lang="zh-CN" altLang="en-US" sz="1000" kern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kumimoji="1" lang="zh-CN" altLang="en-US" dirty="0"/>
              <a:t>单击此处添加目录标题描述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DF76DD5-B445-9241-81C5-BFC85B522C4A}"/>
              </a:ext>
            </a:extLst>
          </p:cNvPr>
          <p:cNvSpPr txBox="1"/>
          <p:nvPr userDrawn="1"/>
        </p:nvSpPr>
        <p:spPr>
          <a:xfrm>
            <a:off x="850542" y="1094416"/>
            <a:ext cx="1987724" cy="570221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zh-CN" altLang="en-US" sz="2800" dirty="0">
                <a:gradFill>
                  <a:gsLst>
                    <a:gs pos="0">
                      <a:srgbClr val="4B7BFE"/>
                    </a:gs>
                    <a:gs pos="100000">
                      <a:srgbClr val="1CDCFF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「            」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D581A7C-7D2A-E841-A993-9C339786978A}"/>
              </a:ext>
            </a:extLst>
          </p:cNvPr>
          <p:cNvGrpSpPr/>
          <p:nvPr userDrawn="1"/>
        </p:nvGrpSpPr>
        <p:grpSpPr>
          <a:xfrm>
            <a:off x="1271600" y="1144053"/>
            <a:ext cx="1317203" cy="475213"/>
            <a:chOff x="605776" y="531982"/>
            <a:chExt cx="1045486" cy="377190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DFFBD7CB-EC3A-CF47-83C0-995E27670ADB}"/>
                </a:ext>
              </a:extLst>
            </p:cNvPr>
            <p:cNvSpPr txBox="1"/>
            <p:nvPr/>
          </p:nvSpPr>
          <p:spPr>
            <a:xfrm>
              <a:off x="719804" y="531982"/>
              <a:ext cx="931458" cy="2931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kumimoji="1"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791A14A6-EF22-F943-9388-F5148896282C}"/>
                </a:ext>
              </a:extLst>
            </p:cNvPr>
            <p:cNvSpPr txBox="1"/>
            <p:nvPr/>
          </p:nvSpPr>
          <p:spPr>
            <a:xfrm>
              <a:off x="605776" y="713739"/>
              <a:ext cx="939549" cy="1954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dist"/>
              <a:r>
                <a:rPr kumimoji="1" lang="en-US" altLang="zh-CN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CONTENTS</a:t>
              </a:r>
              <a:endPara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410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3">
          <p15:clr>
            <a:srgbClr val="A4A3A4"/>
          </p15:clr>
        </p15:guide>
        <p15:guide id="2" pos="6914">
          <p15:clr>
            <a:srgbClr val="A4A3A4"/>
          </p15:clr>
        </p15:guide>
        <p15:guide id="4" orient="horz" pos="3812">
          <p15:clr>
            <a:srgbClr val="A4A3A4"/>
          </p15:clr>
        </p15:guide>
        <p15:guide id="5" orient="horz" pos="270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74BB8DB-2449-404F-89B6-7EEE74A68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520488" cy="6480175"/>
          </a:xfrm>
          <a:prstGeom prst="rect">
            <a:avLst/>
          </a:prstGeom>
        </p:spPr>
      </p:pic>
      <p:sp>
        <p:nvSpPr>
          <p:cNvPr id="10" name="object 12"/>
          <p:cNvSpPr txBox="1"/>
          <p:nvPr userDrawn="1"/>
        </p:nvSpPr>
        <p:spPr>
          <a:xfrm>
            <a:off x="2572544" y="3179331"/>
            <a:ext cx="63754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546" algn="ctr">
              <a:spcBef>
                <a:spcPts val="600"/>
              </a:spcBef>
            </a:pPr>
            <a:r>
              <a:rPr lang="en-US" altLang="zh-CN" sz="1600" b="1" spc="3" dirty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</a:rPr>
              <a:t>[ </a:t>
            </a:r>
            <a:r>
              <a:rPr lang="en-US" altLang="zh-CN" sz="1600" spc="3" dirty="0">
                <a:solidFill>
                  <a:schemeClr val="bg1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</a:rPr>
              <a:t>ENABLING A SMARTER SOCIETY AND BETTER LIVING </a:t>
            </a:r>
            <a:r>
              <a:rPr lang="en-US" altLang="zh-CN" sz="1600" b="1" spc="3" dirty="0">
                <a:solidFill>
                  <a:srgbClr val="C00000"/>
                </a:solidFill>
                <a:latin typeface="Helvetica" panose="020B0604020202020204" pitchFamily="34" charset="0"/>
                <a:ea typeface="Microsoft YaHei" charset="-122"/>
                <a:cs typeface="Helvetica" panose="020B0604020202020204" pitchFamily="34" charset="0"/>
              </a:rPr>
              <a:t>]</a:t>
            </a:r>
            <a:endParaRPr lang="zh-CN" altLang="en-US" sz="1600" b="1" spc="3" dirty="0">
              <a:solidFill>
                <a:srgbClr val="C00000"/>
              </a:solidFill>
              <a:latin typeface="Helvetica" panose="020B0604020202020204" pitchFamily="34" charset="0"/>
              <a:ea typeface="Microsoft YaHei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19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（双语言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6D6BECB-83B2-4CC8-BAD9-6A0EF9CB6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023" y="1453386"/>
            <a:ext cx="10432442" cy="45809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3429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6858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0287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371600" indent="0">
              <a:buFontTx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zh-CN" altLang="en-US" dirty="0"/>
              <a:t>单击此处添加正文内容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A7251C2-2C78-4601-B3EF-3AEAF971D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023" y="483084"/>
            <a:ext cx="861768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单击此处添加正文标题</a:t>
            </a:r>
            <a:endParaRPr 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76821D8-02E3-4666-A7F2-52DA8A4935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779" y="408200"/>
            <a:ext cx="1360688" cy="415538"/>
          </a:xfrm>
          <a:prstGeom prst="rect">
            <a:avLst/>
          </a:prstGeom>
        </p:spPr>
      </p:pic>
      <p:cxnSp>
        <p:nvCxnSpPr>
          <p:cNvPr id="11" name="直接连接符 15">
            <a:extLst>
              <a:ext uri="{FF2B5EF4-FFF2-40B4-BE49-F238E27FC236}">
                <a16:creationId xmlns:a16="http://schemas.microsoft.com/office/drawing/2014/main" id="{16D8DB38-D3C6-4253-A5F8-64B2BBE09542}"/>
              </a:ext>
            </a:extLst>
          </p:cNvPr>
          <p:cNvCxnSpPr>
            <a:cxnSpLocks/>
          </p:cNvCxnSpPr>
          <p:nvPr userDrawn="1"/>
        </p:nvCxnSpPr>
        <p:spPr>
          <a:xfrm flipV="1">
            <a:off x="544024" y="1086836"/>
            <a:ext cx="8367716" cy="1"/>
          </a:xfrm>
          <a:prstGeom prst="line">
            <a:avLst/>
          </a:prstGeom>
          <a:ln>
            <a:gradFill>
              <a:gsLst>
                <a:gs pos="100000">
                  <a:schemeClr val="bg1">
                    <a:alpha val="44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08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236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" userDrawn="1">
          <p15:clr>
            <a:srgbClr val="A4A3A4"/>
          </p15:clr>
        </p15:guide>
        <p15:guide id="2" orient="horz" pos="3812" userDrawn="1">
          <p15:clr>
            <a:srgbClr val="A4A3A4"/>
          </p15:clr>
        </p15:guide>
        <p15:guide id="3" pos="343" userDrawn="1">
          <p15:clr>
            <a:srgbClr val="A4A3A4"/>
          </p15:clr>
        </p15:guide>
        <p15:guide id="4" pos="6914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380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3" userDrawn="1">
          <p15:clr>
            <a:srgbClr val="A4A3A4"/>
          </p15:clr>
        </p15:guide>
        <p15:guide id="2" pos="6914" userDrawn="1">
          <p15:clr>
            <a:srgbClr val="A4A3A4"/>
          </p15:clr>
        </p15:guide>
        <p15:guide id="4" orient="horz" pos="3812" userDrawn="1">
          <p15:clr>
            <a:srgbClr val="A4A3A4"/>
          </p15:clr>
        </p15:guide>
        <p15:guide id="5" orient="horz" pos="270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（单语言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3D9960B-E892-4244-9C93-798E4CE9F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023" y="1453386"/>
            <a:ext cx="10432442" cy="45809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3429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6858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0287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371600" indent="0">
              <a:buFontTx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zh-CN" altLang="en-US" dirty="0"/>
              <a:t>单击此处添加正文内容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A2E75DC-B708-2847-90A1-BA05DCB7F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023" y="483084"/>
            <a:ext cx="861768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单击此处添加正文标题</a:t>
            </a:r>
            <a:endParaRPr 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72A85DA-750B-4244-B638-160254EFC4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779" y="408200"/>
            <a:ext cx="1360688" cy="415538"/>
          </a:xfrm>
          <a:prstGeom prst="rect">
            <a:avLst/>
          </a:prstGeom>
        </p:spPr>
      </p:pic>
      <p:cxnSp>
        <p:nvCxnSpPr>
          <p:cNvPr id="12" name="直接连接符 15">
            <a:extLst>
              <a:ext uri="{FF2B5EF4-FFF2-40B4-BE49-F238E27FC236}">
                <a16:creationId xmlns:a16="http://schemas.microsoft.com/office/drawing/2014/main" id="{B1BDEBAC-14A1-A740-9934-C2DEFAF3B550}"/>
              </a:ext>
            </a:extLst>
          </p:cNvPr>
          <p:cNvCxnSpPr>
            <a:cxnSpLocks/>
          </p:cNvCxnSpPr>
          <p:nvPr userDrawn="1"/>
        </p:nvCxnSpPr>
        <p:spPr>
          <a:xfrm flipV="1">
            <a:off x="544024" y="1086836"/>
            <a:ext cx="8367716" cy="1"/>
          </a:xfrm>
          <a:prstGeom prst="line">
            <a:avLst/>
          </a:prstGeom>
          <a:ln>
            <a:gradFill>
              <a:gsLst>
                <a:gs pos="100000">
                  <a:schemeClr val="bg1">
                    <a:alpha val="44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08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930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">
          <p15:clr>
            <a:srgbClr val="A4A3A4"/>
          </p15:clr>
        </p15:guide>
        <p15:guide id="2" orient="horz" pos="3812">
          <p15:clr>
            <a:srgbClr val="A4A3A4"/>
          </p15:clr>
        </p15:guide>
        <p15:guide id="3" pos="343">
          <p15:clr>
            <a:srgbClr val="A4A3A4"/>
          </p15:clr>
        </p15:guide>
        <p15:guide id="4" pos="6914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正文（单语言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图片 6" descr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68"/>
            <a:ext cx="11522078" cy="648448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GSEDS_d46a6755_772c1abf_1_6"/>
          <p:cNvSpPr txBox="1"/>
          <p:nvPr/>
        </p:nvSpPr>
        <p:spPr>
          <a:xfrm rot="18900000">
            <a:off x="2092068" y="2901369"/>
            <a:ext cx="7336353" cy="677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4400">
                <a:solidFill>
                  <a:srgbClr val="808080">
                    <a:alpha val="3137"/>
                  </a:srgbClr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r>
              <a:rPr sz="4400"/>
              <a:t>459673  da hua  2024-07-15</a:t>
            </a:r>
          </a:p>
        </p:txBody>
      </p:sp>
      <p:pic>
        <p:nvPicPr>
          <p:cNvPr id="184" name="图片 6" descr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68"/>
            <a:ext cx="11522078" cy="6484488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GSEDS_d46a6755_fbf6b705_1_8"/>
          <p:cNvSpPr txBox="1"/>
          <p:nvPr/>
        </p:nvSpPr>
        <p:spPr>
          <a:xfrm rot="18900000">
            <a:off x="2073621" y="2887561"/>
            <a:ext cx="7374830" cy="708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4600">
                <a:solidFill>
                  <a:srgbClr val="808080">
                    <a:alpha val="3137"/>
                  </a:srgbClr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r>
              <a:rPr sz="4600"/>
              <a:t>36919  da hua  2024-04-21</a:t>
            </a:r>
          </a:p>
        </p:txBody>
      </p:sp>
      <p:sp>
        <p:nvSpPr>
          <p:cNvPr id="18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44096" y="1454098"/>
            <a:ext cx="10433884" cy="45831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5pPr>
          </a:lstStyle>
          <a:p>
            <a:r>
              <a:t>单击此处添加正文内容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7" name="单击此处添加正文标题"/>
          <p:cNvSpPr txBox="1">
            <a:spLocks noGrp="1"/>
          </p:cNvSpPr>
          <p:nvPr>
            <p:ph type="title" hasCustomPrompt="1"/>
          </p:nvPr>
        </p:nvSpPr>
        <p:spPr>
          <a:xfrm>
            <a:off x="544097" y="483320"/>
            <a:ext cx="8618879" cy="30793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单击此处添加正文标题</a:t>
            </a:r>
          </a:p>
        </p:txBody>
      </p:sp>
      <p:pic>
        <p:nvPicPr>
          <p:cNvPr id="188" name="图片 9" descr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110" y="408399"/>
            <a:ext cx="1360879" cy="415743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10572" y="5893255"/>
            <a:ext cx="245781" cy="225816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6028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1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033" y="1615545"/>
            <a:ext cx="9936421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6033" y="4336618"/>
            <a:ext cx="9936421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7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034" y="1725046"/>
            <a:ext cx="4896207" cy="411161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725046"/>
            <a:ext cx="4896207" cy="411161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82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4" y="345010"/>
            <a:ext cx="9936421" cy="125253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535" y="1588543"/>
            <a:ext cx="4873706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535" y="2367064"/>
            <a:ext cx="4873706" cy="34815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2247" y="1588543"/>
            <a:ext cx="4897708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2247" y="2367064"/>
            <a:ext cx="4897708" cy="34815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31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11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6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708" y="933026"/>
            <a:ext cx="5832247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178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97708" y="933026"/>
            <a:ext cx="5832247" cy="4605124"/>
          </a:xfrm>
        </p:spPr>
        <p:txBody>
          <a:bodyPr anchor="t"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0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034" y="345010"/>
            <a:ext cx="9936421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34" y="1725046"/>
            <a:ext cx="9936421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033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36345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8572E3-17A1-B742-B81D-79B68C742978}"/>
              </a:ext>
            </a:extLst>
          </p:cNvPr>
          <p:cNvPicPr>
            <a:picLocks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567"/>
            <a:ext cx="11520489" cy="6481309"/>
          </a:xfrm>
          <a:prstGeom prst="rect">
            <a:avLst/>
          </a:prstGeom>
        </p:spPr>
      </p:pic>
      <p:sp>
        <p:nvSpPr>
          <p:cNvPr id="8" name="GSEDS_d46a6755_ddd8f751_1_8"/>
          <p:cNvSpPr txBox="1">
            <a:spLocks noChangeAspect="1"/>
          </p:cNvSpPr>
          <p:nvPr userDrawn="1"/>
        </p:nvSpPr>
        <p:spPr>
          <a:xfrm rot="18900000">
            <a:off x="2077184" y="2763034"/>
            <a:ext cx="7366119" cy="954107"/>
          </a:xfrm>
          <a:prstGeom prst="rect">
            <a:avLst/>
          </a:prstGeom>
          <a:noFill/>
        </p:spPr>
        <p:txBody>
          <a:bodyPr vert="horz" wrap="none" rtlCol="0" anchor="ctr" anchorCtr="1">
            <a:spAutoFit/>
          </a:bodyPr>
          <a:lstStyle/>
          <a:p>
            <a:r>
              <a:rPr kumimoji="0" lang="en-US" altLang="zh-CN" sz="5600" b="0" i="0" u="none" normalizeH="0" smtClean="0">
                <a:solidFill>
                  <a:srgbClr val="808080">
                    <a:alpha val="3137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459673    2025-09-08</a:t>
            </a:r>
            <a:endParaRPr kumimoji="0" lang="zh-CN" altLang="en-US" sz="5600" b="0" i="0" u="none" normalizeH="0">
              <a:solidFill>
                <a:srgbClr val="808080">
                  <a:alpha val="3137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799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5" r:id="rId14"/>
    <p:sldLayoutId id="2147483667" r:id="rId15"/>
    <p:sldLayoutId id="2147483665" r:id="rId16"/>
    <p:sldLayoutId id="2147483686" r:id="rId17"/>
    <p:sldLayoutId id="2147483687" r:id="rId18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31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88244" y="3199078"/>
            <a:ext cx="9144000" cy="332399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 sz="240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Over Speed Detection</a:t>
            </a:r>
            <a:endParaRPr kumimoji="1" lang="zh-CN" altLang="en-US" sz="2400" strike="sngStrike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2024.V1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97088" y="2284939"/>
            <a:ext cx="4724370" cy="64633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pPr algn="ctr"/>
            <a:r>
              <a:rPr kumimoji="1" lang="en-US" altLang="zh-CN" sz="3600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Dahua</a:t>
            </a:r>
            <a:r>
              <a:rPr kumimoji="1" lang="en-US" altLang="zh-CN" sz="3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SMB Solution</a:t>
            </a:r>
          </a:p>
        </p:txBody>
      </p:sp>
    </p:spTree>
    <p:extLst>
      <p:ext uri="{BB962C8B-B14F-4D97-AF65-F5344CB8AC3E}">
        <p14:creationId xmlns:p14="http://schemas.microsoft.com/office/powerpoint/2010/main" val="569674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25">
            <a:extLst>
              <a:ext uri="{FF2B5EF4-FFF2-40B4-BE49-F238E27FC236}">
                <a16:creationId xmlns:a16="http://schemas.microsoft.com/office/drawing/2014/main" id="{4693FF4D-93F5-D54B-AABD-B69C8D64B9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8878" y="2759007"/>
            <a:ext cx="1276021" cy="68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chemeClr val="bg1">
                    <a:alpha val="1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01</a:t>
            </a:r>
            <a:endParaRPr lang="zh-CN" altLang="en-US" dirty="0">
              <a:solidFill>
                <a:schemeClr val="bg1">
                  <a:alpha val="10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21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546758" y="3424388"/>
            <a:ext cx="2135062" cy="180049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Challenges</a:t>
            </a:r>
            <a:endParaRPr lang="zh-CN" altLang="en-US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22" name="文本占位符 31">
            <a:extLst>
              <a:ext uri="{FF2B5EF4-FFF2-40B4-BE49-F238E27FC236}">
                <a16:creationId xmlns:a16="http://schemas.microsoft.com/office/drawing/2014/main" id="{36E96411-7E86-3344-9F68-B5C5D6C75F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09480" y="2759007"/>
            <a:ext cx="1276021" cy="68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chemeClr val="bg1">
                    <a:alpha val="1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03</a:t>
            </a:r>
            <a:endParaRPr lang="zh-CN" altLang="en-US" dirty="0">
              <a:solidFill>
                <a:schemeClr val="bg1">
                  <a:alpha val="10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23" name="文本占位符 34">
            <a:extLst>
              <a:ext uri="{FF2B5EF4-FFF2-40B4-BE49-F238E27FC236}">
                <a16:creationId xmlns:a16="http://schemas.microsoft.com/office/drawing/2014/main" id="{0712E520-45C0-DE47-AD48-4F8CAD81CE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48825" y="2759007"/>
            <a:ext cx="1276021" cy="68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chemeClr val="bg1">
                    <a:alpha val="1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05</a:t>
            </a:r>
            <a:endParaRPr lang="zh-CN" altLang="en-US" dirty="0">
              <a:solidFill>
                <a:schemeClr val="bg1">
                  <a:alpha val="10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24" name="文本占位符 25">
            <a:extLst>
              <a:ext uri="{FF2B5EF4-FFF2-40B4-BE49-F238E27FC236}">
                <a16:creationId xmlns:a16="http://schemas.microsoft.com/office/drawing/2014/main" id="{4693FF4D-93F5-D54B-AABD-B69C8D64B9E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79780" y="2759007"/>
            <a:ext cx="1278000" cy="6842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indent="0" defTabSz="685800">
              <a:lnSpc>
                <a:spcPts val="5999"/>
              </a:lnSpc>
              <a:spcBef>
                <a:spcPts val="750"/>
              </a:spcBef>
              <a:buNone/>
            </a:pPr>
            <a:r>
              <a:rPr kumimoji="1" lang="en-US" altLang="zh-CN" sz="6000" b="1" i="1" dirty="0">
                <a:solidFill>
                  <a:schemeClr val="bg1">
                    <a:alpha val="1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+mn-lt"/>
              </a:rPr>
              <a:t>04</a:t>
            </a:r>
            <a:endParaRPr kumimoji="1" lang="zh-CN" altLang="en-US" sz="6000" b="1" i="1" dirty="0">
              <a:solidFill>
                <a:schemeClr val="bg1">
                  <a:alpha val="1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25" name="文本占位符 25">
            <a:extLst>
              <a:ext uri="{FF2B5EF4-FFF2-40B4-BE49-F238E27FC236}">
                <a16:creationId xmlns:a16="http://schemas.microsoft.com/office/drawing/2014/main" id="{4693FF4D-93F5-D54B-AABD-B69C8D64B9ED}"/>
              </a:ext>
            </a:extLst>
          </p:cNvPr>
          <p:cNvSpPr txBox="1">
            <a:spLocks/>
          </p:cNvSpPr>
          <p:nvPr/>
        </p:nvSpPr>
        <p:spPr>
          <a:xfrm>
            <a:off x="3239179" y="2759007"/>
            <a:ext cx="1276021" cy="68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ts val="5999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lang="zh-CN" altLang="en-US" sz="6000" b="1" i="1" kern="1200" dirty="0">
                <a:solidFill>
                  <a:srgbClr val="262C60">
                    <a:alpha val="45000"/>
                  </a:srgb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>
                    <a:alpha val="1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02</a:t>
            </a:r>
            <a:endParaRPr lang="en-US" dirty="0">
              <a:solidFill>
                <a:schemeClr val="bg1">
                  <a:alpha val="10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27" name="文本占位符 3"/>
          <p:cNvSpPr>
            <a:spLocks noGrp="1"/>
          </p:cNvSpPr>
          <p:nvPr>
            <p:ph type="body" sz="quarter" idx="17"/>
          </p:nvPr>
        </p:nvSpPr>
        <p:spPr>
          <a:xfrm>
            <a:off x="4796755" y="3425636"/>
            <a:ext cx="1971170" cy="180049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Topology &amp; </a:t>
            </a:r>
            <a:r>
              <a:rPr lang="en-US" altLang="zh-CN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Advantages</a:t>
            </a:r>
            <a:endParaRPr lang="zh-CN" altLang="en-US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28" name="文本占位符 3"/>
          <p:cNvSpPr>
            <a:spLocks noGrp="1"/>
          </p:cNvSpPr>
          <p:nvPr>
            <p:ph type="body" sz="quarter" idx="17"/>
          </p:nvPr>
        </p:nvSpPr>
        <p:spPr>
          <a:xfrm>
            <a:off x="7255752" y="3425636"/>
            <a:ext cx="1276021" cy="180049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Product List</a:t>
            </a:r>
            <a:endParaRPr lang="zh-CN" altLang="en-US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29" name="文本占位符 3"/>
          <p:cNvSpPr>
            <a:spLocks noGrp="1"/>
          </p:cNvSpPr>
          <p:nvPr>
            <p:ph type="body" sz="quarter" idx="17"/>
          </p:nvPr>
        </p:nvSpPr>
        <p:spPr>
          <a:xfrm>
            <a:off x="2726370" y="3425636"/>
            <a:ext cx="1971170" cy="180049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Solution Benefits </a:t>
            </a:r>
            <a:endParaRPr lang="zh-CN" altLang="en-US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30" name="文本占位符 3"/>
          <p:cNvSpPr>
            <a:spLocks noGrp="1"/>
          </p:cNvSpPr>
          <p:nvPr>
            <p:ph type="body" sz="quarter" idx="17"/>
          </p:nvPr>
        </p:nvSpPr>
        <p:spPr>
          <a:xfrm>
            <a:off x="9196438" y="3425636"/>
            <a:ext cx="1441323" cy="180049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Successful Cases</a:t>
            </a:r>
            <a:endParaRPr lang="zh-CN" altLang="en-US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5868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roup" descr="Group"/>
          <p:cNvPicPr>
            <a:picLocks noChangeAspect="1"/>
          </p:cNvPicPr>
          <p:nvPr/>
        </p:nvPicPr>
        <p:blipFill>
          <a:blip r:embed="rId2"/>
          <a:srcRect l="11400" r="28851"/>
          <a:stretch>
            <a:fillRect/>
          </a:stretch>
        </p:blipFill>
        <p:spPr>
          <a:xfrm>
            <a:off x="7865639" y="2166407"/>
            <a:ext cx="3088776" cy="3499886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Rectangle"/>
          <p:cNvSpPr/>
          <p:nvPr/>
        </p:nvSpPr>
        <p:spPr>
          <a:xfrm>
            <a:off x="7862325" y="2154769"/>
            <a:ext cx="3107698" cy="3523006"/>
          </a:xfrm>
          <a:prstGeom prst="rect">
            <a:avLst/>
          </a:prstGeom>
          <a:solidFill>
            <a:srgbClr val="1A2D67">
              <a:alpha val="8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32" name="Group" descr="Group"/>
          <p:cNvPicPr>
            <a:picLocks noChangeAspect="1"/>
          </p:cNvPicPr>
          <p:nvPr/>
        </p:nvPicPr>
        <p:blipFill>
          <a:blip r:embed="rId3"/>
          <a:srcRect l="26793" r="14495"/>
          <a:stretch>
            <a:fillRect/>
          </a:stretch>
        </p:blipFill>
        <p:spPr>
          <a:xfrm>
            <a:off x="571514" y="2160850"/>
            <a:ext cx="3092015" cy="3510975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Outdated manual recording…"/>
          <p:cNvSpPr txBox="1"/>
          <p:nvPr/>
        </p:nvSpPr>
        <p:spPr>
          <a:xfrm>
            <a:off x="8048379" y="3208784"/>
            <a:ext cx="2750165" cy="1840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 b="1">
                <a:solidFill>
                  <a:srgbClr val="84EBF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300" dirty="0">
                <a:latin typeface="Helvetica" panose="020B0604020202020204" pitchFamily="34" charset="0"/>
                <a:cs typeface="Helvetica" panose="020B0604020202020204" pitchFamily="34" charset="0"/>
              </a:rPr>
              <a:t>Lack of adequate evidence</a:t>
            </a:r>
            <a:endParaRPr sz="23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20000"/>
              </a:lnSpc>
              <a:defRPr>
                <a:solidFill>
                  <a:srgbClr val="84EBF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CN" sz="14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The lack of sufficient evidence after an incident makes it difficult to conduct thorough investigations.</a:t>
            </a:r>
            <a:endParaRPr lang="zh-CN" altLang="en-US" sz="1400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  <a:sym typeface="Helvetica"/>
            </a:endParaRPr>
          </a:p>
          <a:p>
            <a: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1" name="Traditional manual management of vehicle entrances in car parks and buildings…"/>
          <p:cNvSpPr txBox="1"/>
          <p:nvPr/>
        </p:nvSpPr>
        <p:spPr>
          <a:xfrm>
            <a:off x="544096" y="1085401"/>
            <a:ext cx="10273962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5" algn="just"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500" dirty="0" err="1">
                <a:latin typeface="Helvetica" panose="020B0604020202020204" pitchFamily="34" charset="0"/>
                <a:cs typeface="Helvetica" panose="020B0604020202020204" pitchFamily="34" charset="0"/>
              </a:rPr>
              <a:t>Overspeeding</a:t>
            </a:r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 in gated areas such as industrial parks and school campuses can result in </a:t>
            </a:r>
            <a:r>
              <a:rPr lang="en-US" sz="1500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casualties and property damages</a:t>
            </a:r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. Despite intensified efforts, various challenges still remain in </a:t>
            </a:r>
            <a:r>
              <a:rPr lang="en-US" sz="1500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regulating driver behavior</a:t>
            </a:r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1500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collecting adequate evidence </a:t>
            </a:r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for law enforcement.</a:t>
            </a:r>
            <a:endParaRPr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2" name="Rectangle"/>
          <p:cNvSpPr/>
          <p:nvPr/>
        </p:nvSpPr>
        <p:spPr>
          <a:xfrm>
            <a:off x="555899" y="2154769"/>
            <a:ext cx="3107698" cy="3523006"/>
          </a:xfrm>
          <a:prstGeom prst="rect">
            <a:avLst/>
          </a:prstGeom>
          <a:solidFill>
            <a:srgbClr val="1A2D67">
              <a:alpha val="8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3" name="Low-efficiency &amp; accuracy…"/>
          <p:cNvSpPr txBox="1"/>
          <p:nvPr/>
        </p:nvSpPr>
        <p:spPr>
          <a:xfrm>
            <a:off x="801190" y="3208784"/>
            <a:ext cx="2674751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 b="1">
                <a:solidFill>
                  <a:srgbClr val="84EBF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300" dirty="0">
                <a:latin typeface="Helvetica" panose="020B0604020202020204" pitchFamily="34" charset="0"/>
                <a:cs typeface="Helvetica" panose="020B0604020202020204" pitchFamily="34" charset="0"/>
              </a:rPr>
              <a:t>Casualty &amp; property </a:t>
            </a:r>
            <a:r>
              <a:rPr lang="en-US" sz="2300" dirty="0"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sz="2300" dirty="0">
                <a:latin typeface="Helvetica" panose="020B0604020202020204" pitchFamily="34" charset="0"/>
                <a:cs typeface="Helvetica" panose="020B0604020202020204" pitchFamily="34" charset="0"/>
              </a:rPr>
              <a:t>amage</a:t>
            </a:r>
          </a:p>
          <a:p>
            <a: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Fast vehicles in gated areas can cause severe property damages and accidents.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A4813B4-F989-AA60-1B93-3A17A7A09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r="36771"/>
          <a:stretch/>
        </p:blipFill>
        <p:spPr bwMode="auto">
          <a:xfrm>
            <a:off x="4216290" y="2161246"/>
            <a:ext cx="3107698" cy="351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4E65F0C-5733-0E80-B468-91BF7BB621FB}"/>
              </a:ext>
            </a:extLst>
          </p:cNvPr>
          <p:cNvGrpSpPr/>
          <p:nvPr/>
        </p:nvGrpSpPr>
        <p:grpSpPr>
          <a:xfrm>
            <a:off x="4216222" y="2145295"/>
            <a:ext cx="3178302" cy="3532479"/>
            <a:chOff x="4282594" y="2153330"/>
            <a:chExt cx="3177862" cy="3531993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12C9436B-5B29-CC40-701C-A5F53F54E711}"/>
                </a:ext>
              </a:extLst>
            </p:cNvPr>
            <p:cNvSpPr/>
            <p:nvPr/>
          </p:nvSpPr>
          <p:spPr>
            <a:xfrm>
              <a:off x="4282594" y="2153330"/>
              <a:ext cx="3107270" cy="3531993"/>
            </a:xfrm>
            <a:prstGeom prst="rect">
              <a:avLst/>
            </a:prstGeom>
            <a:solidFill>
              <a:srgbClr val="1A2D67">
                <a:alpha val="88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" name="Poor user experience…">
              <a:extLst>
                <a:ext uri="{FF2B5EF4-FFF2-40B4-BE49-F238E27FC236}">
                  <a16:creationId xmlns:a16="http://schemas.microsoft.com/office/drawing/2014/main" id="{DE2B517C-6993-17F9-4A26-8FD3F7C443DB}"/>
                </a:ext>
              </a:extLst>
            </p:cNvPr>
            <p:cNvSpPr txBox="1"/>
            <p:nvPr/>
          </p:nvSpPr>
          <p:spPr>
            <a:xfrm>
              <a:off x="4391744" y="3207201"/>
              <a:ext cx="3068712" cy="16863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defRPr sz="2500" b="1">
                  <a:solidFill>
                    <a:srgbClr val="84EBF4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altLang="zh-CN" sz="2300" b="1" dirty="0">
                  <a:solidFill>
                    <a:srgbClr val="84EBF4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Helvetica"/>
                </a:rPr>
                <a:t>Ineffective warning sign</a:t>
              </a:r>
              <a:endParaRPr sz="2300" b="1" dirty="0">
                <a:solidFill>
                  <a:srgbClr val="84EBF4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>
                <a:lnSpc>
                  <a:spcPct val="20000"/>
                </a:lnSpc>
                <a:defRPr>
                  <a:solidFill>
                    <a:srgbClr val="84EBF4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</a:p>
            <a:p>
              <a:pPr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lang="en-US" sz="14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Traditional signage is not effective in alerting drivers and regulating their driving behavior.</a:t>
              </a:r>
            </a:p>
          </p:txBody>
        </p:sp>
      </p:grpSp>
      <p:sp>
        <p:nvSpPr>
          <p:cNvPr id="25" name="Benefits of Dahua AI Vehicle Entrance Management Solution"/>
          <p:cNvSpPr txBox="1"/>
          <p:nvPr/>
        </p:nvSpPr>
        <p:spPr>
          <a:xfrm>
            <a:off x="544098" y="484290"/>
            <a:ext cx="4901504" cy="30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defTabSz="864321">
              <a:defRPr sz="2000" b="1">
                <a:solidFill>
                  <a:srgbClr val="73CCE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Challenges </a:t>
            </a:r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Speeding Detection</a:t>
            </a:r>
            <a:endParaRPr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Rectangle"/>
          <p:cNvSpPr/>
          <p:nvPr/>
        </p:nvSpPr>
        <p:spPr>
          <a:xfrm>
            <a:off x="544098" y="850476"/>
            <a:ext cx="6722047" cy="46627"/>
          </a:xfrm>
          <a:prstGeom prst="rect">
            <a:avLst/>
          </a:prstGeom>
          <a:gradFill>
            <a:gsLst>
              <a:gs pos="0">
                <a:srgbClr val="1D2E98"/>
              </a:gs>
              <a:gs pos="100000">
                <a:srgbClr val="87F0F6"/>
              </a:gs>
            </a:gsLst>
            <a:lin ang="10800000"/>
          </a:gradFill>
          <a:ln w="12700">
            <a:miter lim="400000"/>
          </a:ln>
        </p:spPr>
        <p:txBody>
          <a:bodyPr lIns="45724" tIns="45724" rIns="45724" bIns="45724" anchor="ctr"/>
          <a:lstStyle/>
          <a:p>
            <a:endParaRPr/>
          </a:p>
        </p:txBody>
      </p:sp>
      <p:grpSp>
        <p:nvGrpSpPr>
          <p:cNvPr id="27" name="组合 26"/>
          <p:cNvGrpSpPr/>
          <p:nvPr/>
        </p:nvGrpSpPr>
        <p:grpSpPr>
          <a:xfrm>
            <a:off x="619141" y="2185378"/>
            <a:ext cx="457318" cy="930080"/>
            <a:chOff x="711501" y="2185378"/>
            <a:chExt cx="457318" cy="930080"/>
          </a:xfrm>
        </p:grpSpPr>
        <p:sp>
          <p:nvSpPr>
            <p:cNvPr id="28" name="Group"/>
            <p:cNvSpPr txBox="1"/>
            <p:nvPr/>
          </p:nvSpPr>
          <p:spPr>
            <a:xfrm>
              <a:off x="711501" y="2192000"/>
              <a:ext cx="428002" cy="923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6000" b="1">
                  <a:solidFill>
                    <a:srgbClr val="DDDDDD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sz="6001" dirty="0"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</a:p>
          </p:txBody>
        </p:sp>
        <p:sp>
          <p:nvSpPr>
            <p:cNvPr id="29" name="1"/>
            <p:cNvSpPr txBox="1"/>
            <p:nvPr/>
          </p:nvSpPr>
          <p:spPr>
            <a:xfrm>
              <a:off x="740817" y="2185378"/>
              <a:ext cx="428002" cy="923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6000" b="1">
                  <a:solidFill>
                    <a:srgbClr val="73CCE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sz="6001" dirty="0"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289302" y="2204613"/>
            <a:ext cx="463935" cy="931993"/>
            <a:chOff x="4381662" y="2204613"/>
            <a:chExt cx="463935" cy="931993"/>
          </a:xfrm>
        </p:grpSpPr>
        <p:sp>
          <p:nvSpPr>
            <p:cNvPr id="34" name="Group"/>
            <p:cNvSpPr txBox="1"/>
            <p:nvPr/>
          </p:nvSpPr>
          <p:spPr>
            <a:xfrm>
              <a:off x="4381662" y="2204613"/>
              <a:ext cx="428002" cy="923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6000" b="1">
                  <a:solidFill>
                    <a:srgbClr val="DDDDDD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sz="6001" dirty="0"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</a:p>
          </p:txBody>
        </p:sp>
        <p:sp>
          <p:nvSpPr>
            <p:cNvPr id="35" name="2"/>
            <p:cNvSpPr txBox="1"/>
            <p:nvPr/>
          </p:nvSpPr>
          <p:spPr>
            <a:xfrm>
              <a:off x="4417595" y="2213148"/>
              <a:ext cx="428002" cy="923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6000" b="1">
                  <a:solidFill>
                    <a:srgbClr val="73CCE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sz="6001" dirty="0"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933939" y="2200045"/>
            <a:ext cx="457547" cy="923458"/>
            <a:chOff x="8026299" y="2200045"/>
            <a:chExt cx="457547" cy="923458"/>
          </a:xfrm>
        </p:grpSpPr>
        <p:sp>
          <p:nvSpPr>
            <p:cNvPr id="37" name="Group"/>
            <p:cNvSpPr txBox="1"/>
            <p:nvPr/>
          </p:nvSpPr>
          <p:spPr>
            <a:xfrm>
              <a:off x="8026299" y="2200045"/>
              <a:ext cx="428002" cy="923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6000" b="1">
                  <a:solidFill>
                    <a:srgbClr val="DDDDDD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sz="6001" dirty="0"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</a:p>
          </p:txBody>
        </p:sp>
        <p:sp>
          <p:nvSpPr>
            <p:cNvPr id="38" name="3"/>
            <p:cNvSpPr txBox="1"/>
            <p:nvPr/>
          </p:nvSpPr>
          <p:spPr>
            <a:xfrm>
              <a:off x="8055844" y="2200045"/>
              <a:ext cx="428002" cy="923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6000" b="1">
                  <a:solidFill>
                    <a:srgbClr val="73CCE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sz="6001" dirty="0"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84917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Benefits of Dahua AI Vehicle Entrance Management Solution"/>
          <p:cNvSpPr txBox="1"/>
          <p:nvPr/>
        </p:nvSpPr>
        <p:spPr>
          <a:xfrm>
            <a:off x="544098" y="484290"/>
            <a:ext cx="4901504" cy="30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 fontScale="92500"/>
          </a:bodyPr>
          <a:lstStyle/>
          <a:p>
            <a:pPr defTabSz="864321">
              <a:defRPr sz="2000" b="1">
                <a:solidFill>
                  <a:srgbClr val="73CCE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000" dirty="0">
                <a:latin typeface="Helvetica" panose="020B0604020202020204" pitchFamily="34" charset="0"/>
                <a:cs typeface="Helvetica" panose="020B0604020202020204" pitchFamily="34" charset="0"/>
              </a:rPr>
              <a:t>Benefits </a:t>
            </a:r>
            <a:r>
              <a:rPr sz="2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lang="en-US" sz="2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 Speed Detection </a:t>
            </a:r>
            <a:r>
              <a:rPr sz="2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Solution </a:t>
            </a:r>
          </a:p>
        </p:txBody>
      </p:sp>
      <p:sp>
        <p:nvSpPr>
          <p:cNvPr id="250" name="AI-assisted automatic vehicle entrance management significantly enhances efficiency and accuracy."/>
          <p:cNvSpPr txBox="1"/>
          <p:nvPr/>
        </p:nvSpPr>
        <p:spPr>
          <a:xfrm>
            <a:off x="544098" y="1093474"/>
            <a:ext cx="1050259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600"/>
              </a:spcBef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just"/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sz="1500" dirty="0">
                <a:latin typeface="Helvetica" panose="020B0604020202020204" pitchFamily="34" charset="0"/>
                <a:cs typeface="Helvetica" panose="020B0604020202020204" pitchFamily="34" charset="0"/>
              </a:rPr>
              <a:t>Dahua </a:t>
            </a:r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Over Speed Detection S</a:t>
            </a:r>
            <a:r>
              <a:rPr sz="1500" dirty="0">
                <a:latin typeface="Helvetica" panose="020B0604020202020204" pitchFamily="34" charset="0"/>
                <a:cs typeface="Helvetica" panose="020B0604020202020204" pitchFamily="34" charset="0"/>
              </a:rPr>
              <a:t>olution provides </a:t>
            </a:r>
            <a:r>
              <a:rPr sz="1500" dirty="0">
                <a:solidFill>
                  <a:srgbClr val="ED7D3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24/7 real-time speed measurement and display</a:t>
            </a:r>
            <a:r>
              <a:rPr sz="15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sz="1500" dirty="0">
                <a:solidFill>
                  <a:srgbClr val="ED7D3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efficiently regulating drivers to ensure safe driving</a:t>
            </a:r>
            <a:r>
              <a:rPr sz="1500" dirty="0">
                <a:latin typeface="Helvetica" panose="020B0604020202020204" pitchFamily="34" charset="0"/>
                <a:cs typeface="Helvetica" panose="020B0604020202020204" pitchFamily="34" charset="0"/>
              </a:rPr>
              <a:t>. Fused with AI ANPR technology, it makes vehicle records easy to retrieve through detailed vehicle attributes, </a:t>
            </a:r>
            <a:r>
              <a:rPr sz="1500" dirty="0">
                <a:solidFill>
                  <a:srgbClr val="ED7D3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significantly improving enforcement</a:t>
            </a:r>
            <a:r>
              <a:rPr sz="15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pic>
        <p:nvPicPr>
          <p:cNvPr id="251" name="图片 4" descr="图片 4"/>
          <p:cNvPicPr>
            <a:picLocks noChangeAspect="1"/>
          </p:cNvPicPr>
          <p:nvPr/>
        </p:nvPicPr>
        <p:blipFill>
          <a:blip r:embed="rId2"/>
          <a:srcRect b="14389"/>
          <a:stretch>
            <a:fillRect/>
          </a:stretch>
        </p:blipFill>
        <p:spPr>
          <a:xfrm>
            <a:off x="1670464" y="1900258"/>
            <a:ext cx="764791" cy="663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6" descr="Picture 6"/>
          <p:cNvPicPr>
            <a:picLocks/>
          </p:cNvPicPr>
          <p:nvPr/>
        </p:nvPicPr>
        <p:blipFill>
          <a:blip r:embed="rId3"/>
          <a:srcRect l="11811" t="17201" r="11811" b="7236"/>
          <a:stretch>
            <a:fillRect/>
          </a:stretch>
        </p:blipFill>
        <p:spPr>
          <a:xfrm>
            <a:off x="702859" y="4350907"/>
            <a:ext cx="2700000" cy="19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75" y="0"/>
                </a:moveTo>
                <a:cubicBezTo>
                  <a:pt x="1063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063" y="21600"/>
                  <a:pt x="2375" y="21600"/>
                </a:cubicBezTo>
                <a:lnTo>
                  <a:pt x="19225" y="21600"/>
                </a:lnTo>
                <a:cubicBezTo>
                  <a:pt x="20537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20537" y="0"/>
                  <a:pt x="19225" y="0"/>
                </a:cubicBezTo>
                <a:lnTo>
                  <a:pt x="237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3" name="Enhanced Security &amp; Automatic Access Control"/>
          <p:cNvSpPr txBox="1"/>
          <p:nvPr/>
        </p:nvSpPr>
        <p:spPr>
          <a:xfrm>
            <a:off x="895450" y="2718942"/>
            <a:ext cx="2406705" cy="492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 b="1">
                <a:solidFill>
                  <a:srgbClr val="73CCE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latin typeface="Helvetica" panose="020B0604020202020204" pitchFamily="34" charset="0"/>
                <a:cs typeface="Helvetica" panose="020B0604020202020204" pitchFamily="34" charset="0"/>
              </a:rPr>
              <a:t>24/7 Speed Monitoring and Detection System</a:t>
            </a:r>
          </a:p>
        </p:txBody>
      </p:sp>
      <p:sp>
        <p:nvSpPr>
          <p:cNvPr id="254" name="Automatic license plate recognition prevents unauthorised vehicles from entering and mitigates security incidents."/>
          <p:cNvSpPr txBox="1"/>
          <p:nvPr/>
        </p:nvSpPr>
        <p:spPr>
          <a:xfrm>
            <a:off x="583854" y="3459732"/>
            <a:ext cx="302989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spcBef>
                <a:spcPts val="1600"/>
              </a:spcBef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The 24/7 high-precision all-weather vehicle speed monitoring system enhances safety by ensuring continuous monitoring, accurate data collection and reduced response time.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5" name="Rectangle"/>
          <p:cNvSpPr/>
          <p:nvPr/>
        </p:nvSpPr>
        <p:spPr>
          <a:xfrm>
            <a:off x="1098364" y="3298032"/>
            <a:ext cx="2000877" cy="45727"/>
          </a:xfrm>
          <a:prstGeom prst="rect">
            <a:avLst/>
          </a:prstGeom>
          <a:gradFill>
            <a:gsLst>
              <a:gs pos="0">
                <a:srgbClr val="1D2E98"/>
              </a:gs>
              <a:gs pos="100000">
                <a:srgbClr val="87F0F6"/>
              </a:gs>
            </a:gsLst>
            <a:lin ang="108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6" name="iconfont-11592-5504241"/>
          <p:cNvSpPr/>
          <p:nvPr/>
        </p:nvSpPr>
        <p:spPr>
          <a:xfrm>
            <a:off x="9104474" y="2005062"/>
            <a:ext cx="609770" cy="54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13" y="3713"/>
                </a:moveTo>
                <a:cubicBezTo>
                  <a:pt x="18983" y="3713"/>
                  <a:pt x="19533" y="4396"/>
                  <a:pt x="19533" y="5235"/>
                </a:cubicBezTo>
                <a:cubicBezTo>
                  <a:pt x="19533" y="6068"/>
                  <a:pt x="18983" y="6751"/>
                  <a:pt x="18313" y="6751"/>
                </a:cubicBezTo>
                <a:cubicBezTo>
                  <a:pt x="18033" y="6751"/>
                  <a:pt x="17772" y="6629"/>
                  <a:pt x="17567" y="6432"/>
                </a:cubicBezTo>
                <a:lnTo>
                  <a:pt x="14680" y="8579"/>
                </a:lnTo>
                <a:cubicBezTo>
                  <a:pt x="14698" y="8683"/>
                  <a:pt x="14708" y="8787"/>
                  <a:pt x="14708" y="8892"/>
                </a:cubicBezTo>
                <a:cubicBezTo>
                  <a:pt x="14708" y="9731"/>
                  <a:pt x="14158" y="10408"/>
                  <a:pt x="13483" y="10408"/>
                </a:cubicBezTo>
                <a:cubicBezTo>
                  <a:pt x="12812" y="10408"/>
                  <a:pt x="12262" y="9731"/>
                  <a:pt x="12262" y="8892"/>
                </a:cubicBezTo>
                <a:cubicBezTo>
                  <a:pt x="12262" y="8886"/>
                  <a:pt x="12262" y="8880"/>
                  <a:pt x="12262" y="8874"/>
                </a:cubicBezTo>
                <a:lnTo>
                  <a:pt x="9720" y="7734"/>
                </a:lnTo>
                <a:cubicBezTo>
                  <a:pt x="9496" y="8076"/>
                  <a:pt x="9156" y="8296"/>
                  <a:pt x="8774" y="8296"/>
                </a:cubicBezTo>
                <a:cubicBezTo>
                  <a:pt x="8401" y="8296"/>
                  <a:pt x="8066" y="8087"/>
                  <a:pt x="7843" y="7757"/>
                </a:cubicBezTo>
                <a:lnTo>
                  <a:pt x="4508" y="9331"/>
                </a:lnTo>
                <a:cubicBezTo>
                  <a:pt x="4508" y="9343"/>
                  <a:pt x="4512" y="9360"/>
                  <a:pt x="4512" y="9372"/>
                </a:cubicBezTo>
                <a:cubicBezTo>
                  <a:pt x="4512" y="10211"/>
                  <a:pt x="3963" y="10888"/>
                  <a:pt x="3287" y="10888"/>
                </a:cubicBezTo>
                <a:cubicBezTo>
                  <a:pt x="2617" y="10888"/>
                  <a:pt x="2067" y="10211"/>
                  <a:pt x="2067" y="9372"/>
                </a:cubicBezTo>
                <a:cubicBezTo>
                  <a:pt x="2067" y="8533"/>
                  <a:pt x="2617" y="7856"/>
                  <a:pt x="3287" y="7856"/>
                </a:cubicBezTo>
                <a:cubicBezTo>
                  <a:pt x="3665" y="7856"/>
                  <a:pt x="4000" y="8064"/>
                  <a:pt x="4224" y="8394"/>
                </a:cubicBezTo>
                <a:lnTo>
                  <a:pt x="7554" y="6820"/>
                </a:lnTo>
                <a:cubicBezTo>
                  <a:pt x="7554" y="6809"/>
                  <a:pt x="7554" y="6791"/>
                  <a:pt x="7554" y="6780"/>
                </a:cubicBezTo>
                <a:cubicBezTo>
                  <a:pt x="7554" y="5941"/>
                  <a:pt x="8099" y="5264"/>
                  <a:pt x="8774" y="5264"/>
                </a:cubicBezTo>
                <a:cubicBezTo>
                  <a:pt x="9445" y="5264"/>
                  <a:pt x="9994" y="5941"/>
                  <a:pt x="9994" y="6780"/>
                </a:cubicBezTo>
                <a:cubicBezTo>
                  <a:pt x="9994" y="6785"/>
                  <a:pt x="9994" y="6785"/>
                  <a:pt x="9994" y="6791"/>
                </a:cubicBezTo>
                <a:lnTo>
                  <a:pt x="12542" y="7931"/>
                </a:lnTo>
                <a:cubicBezTo>
                  <a:pt x="12765" y="7590"/>
                  <a:pt x="13105" y="7376"/>
                  <a:pt x="13483" y="7376"/>
                </a:cubicBezTo>
                <a:cubicBezTo>
                  <a:pt x="13781" y="7376"/>
                  <a:pt x="14051" y="7503"/>
                  <a:pt x="14261" y="7723"/>
                </a:cubicBezTo>
                <a:lnTo>
                  <a:pt x="17125" y="5593"/>
                </a:lnTo>
                <a:cubicBezTo>
                  <a:pt x="17106" y="5478"/>
                  <a:pt x="17092" y="5356"/>
                  <a:pt x="17092" y="5235"/>
                </a:cubicBezTo>
                <a:cubicBezTo>
                  <a:pt x="17092" y="4396"/>
                  <a:pt x="17637" y="3713"/>
                  <a:pt x="18313" y="3713"/>
                </a:cubicBezTo>
                <a:close/>
                <a:moveTo>
                  <a:pt x="1243" y="1544"/>
                </a:moveTo>
                <a:lnTo>
                  <a:pt x="1243" y="16232"/>
                </a:lnTo>
                <a:lnTo>
                  <a:pt x="16216" y="16232"/>
                </a:lnTo>
                <a:lnTo>
                  <a:pt x="16216" y="16012"/>
                </a:lnTo>
                <a:cubicBezTo>
                  <a:pt x="16216" y="15590"/>
                  <a:pt x="16491" y="15243"/>
                  <a:pt x="16836" y="15243"/>
                </a:cubicBezTo>
                <a:cubicBezTo>
                  <a:pt x="17180" y="15243"/>
                  <a:pt x="17455" y="15590"/>
                  <a:pt x="17455" y="16012"/>
                </a:cubicBezTo>
                <a:lnTo>
                  <a:pt x="17455" y="16232"/>
                </a:lnTo>
                <a:lnTo>
                  <a:pt x="18102" y="16232"/>
                </a:lnTo>
                <a:lnTo>
                  <a:pt x="18102" y="16012"/>
                </a:lnTo>
                <a:cubicBezTo>
                  <a:pt x="18102" y="15590"/>
                  <a:pt x="18382" y="15243"/>
                  <a:pt x="18727" y="15243"/>
                </a:cubicBezTo>
                <a:cubicBezTo>
                  <a:pt x="19067" y="15243"/>
                  <a:pt x="19346" y="15590"/>
                  <a:pt x="19346" y="16012"/>
                </a:cubicBezTo>
                <a:lnTo>
                  <a:pt x="19346" y="16232"/>
                </a:lnTo>
                <a:lnTo>
                  <a:pt x="20361" y="16232"/>
                </a:lnTo>
                <a:lnTo>
                  <a:pt x="20361" y="1544"/>
                </a:lnTo>
                <a:close/>
                <a:moveTo>
                  <a:pt x="619" y="0"/>
                </a:moveTo>
                <a:lnTo>
                  <a:pt x="20981" y="0"/>
                </a:lnTo>
                <a:cubicBezTo>
                  <a:pt x="21325" y="0"/>
                  <a:pt x="21600" y="347"/>
                  <a:pt x="21600" y="775"/>
                </a:cubicBezTo>
                <a:lnTo>
                  <a:pt x="21600" y="17001"/>
                </a:lnTo>
                <a:cubicBezTo>
                  <a:pt x="21600" y="17429"/>
                  <a:pt x="21325" y="17771"/>
                  <a:pt x="20981" y="17771"/>
                </a:cubicBezTo>
                <a:lnTo>
                  <a:pt x="13841" y="17771"/>
                </a:lnTo>
                <a:cubicBezTo>
                  <a:pt x="14116" y="19431"/>
                  <a:pt x="14745" y="20281"/>
                  <a:pt x="14754" y="20293"/>
                </a:cubicBezTo>
                <a:cubicBezTo>
                  <a:pt x="14926" y="20512"/>
                  <a:pt x="14973" y="20842"/>
                  <a:pt x="14880" y="21131"/>
                </a:cubicBezTo>
                <a:cubicBezTo>
                  <a:pt x="14782" y="21415"/>
                  <a:pt x="14554" y="21600"/>
                  <a:pt x="14307" y="21600"/>
                </a:cubicBezTo>
                <a:lnTo>
                  <a:pt x="7298" y="21600"/>
                </a:lnTo>
                <a:cubicBezTo>
                  <a:pt x="7046" y="21600"/>
                  <a:pt x="6823" y="21415"/>
                  <a:pt x="6725" y="21131"/>
                </a:cubicBezTo>
                <a:cubicBezTo>
                  <a:pt x="6627" y="20842"/>
                  <a:pt x="6674" y="20512"/>
                  <a:pt x="6851" y="20293"/>
                </a:cubicBezTo>
                <a:cubicBezTo>
                  <a:pt x="6855" y="20287"/>
                  <a:pt x="7489" y="19431"/>
                  <a:pt x="7759" y="17771"/>
                </a:cubicBezTo>
                <a:lnTo>
                  <a:pt x="619" y="17771"/>
                </a:lnTo>
                <a:cubicBezTo>
                  <a:pt x="279" y="17771"/>
                  <a:pt x="0" y="17429"/>
                  <a:pt x="0" y="17001"/>
                </a:cubicBezTo>
                <a:lnTo>
                  <a:pt x="0" y="775"/>
                </a:lnTo>
                <a:cubicBezTo>
                  <a:pt x="0" y="347"/>
                  <a:pt x="279" y="0"/>
                  <a:pt x="61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25" rIns="45725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57" name="图片 45" descr="图片 45"/>
          <p:cNvPicPr>
            <a:picLocks/>
          </p:cNvPicPr>
          <p:nvPr/>
        </p:nvPicPr>
        <p:blipFill>
          <a:blip r:embed="rId4"/>
          <a:srcRect l="5279" r="5275"/>
          <a:stretch>
            <a:fillRect/>
          </a:stretch>
        </p:blipFill>
        <p:spPr>
          <a:xfrm>
            <a:off x="8059359" y="4350836"/>
            <a:ext cx="2700000" cy="19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75" y="0"/>
                </a:moveTo>
                <a:cubicBezTo>
                  <a:pt x="1063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063" y="21600"/>
                  <a:pt x="2375" y="21600"/>
                </a:cubicBezTo>
                <a:lnTo>
                  <a:pt x="19221" y="21600"/>
                </a:lnTo>
                <a:cubicBezTo>
                  <a:pt x="20533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20533" y="0"/>
                  <a:pt x="19221" y="0"/>
                </a:cubicBezTo>
                <a:lnTo>
                  <a:pt x="237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8" name="Visual Record &amp; Search"/>
          <p:cNvSpPr txBox="1"/>
          <p:nvPr/>
        </p:nvSpPr>
        <p:spPr>
          <a:xfrm>
            <a:off x="8260467" y="2718942"/>
            <a:ext cx="2297785" cy="492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 b="1">
                <a:solidFill>
                  <a:srgbClr val="73CCE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latin typeface="Helvetica" panose="020B0604020202020204" pitchFamily="34" charset="0"/>
                <a:cs typeface="Helvetica" panose="020B0604020202020204" pitchFamily="34" charset="0"/>
              </a:rPr>
              <a:t>Streamlined Video Evidence Retrieval</a:t>
            </a:r>
          </a:p>
        </p:txBody>
      </p:sp>
      <p:sp>
        <p:nvSpPr>
          <p:cNvPr id="259" name="Visual verification of alarmed events and efficient monitoring of vehicle access enable safe passage and simplify record-keeping and searches."/>
          <p:cNvSpPr txBox="1"/>
          <p:nvPr/>
        </p:nvSpPr>
        <p:spPr>
          <a:xfrm>
            <a:off x="8070598" y="3459600"/>
            <a:ext cx="2677521" cy="738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spcBef>
                <a:spcPts val="1600"/>
              </a:spcBef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SG" sz="1200" dirty="0">
                <a:latin typeface="Helvetica" panose="020B0604020202020204" pitchFamily="34" charset="0"/>
                <a:cs typeface="Helvetica" panose="020B0604020202020204" pitchFamily="34" charset="0"/>
              </a:rPr>
              <a:t>Streamlined video evidence retrieval improves time efficiency, information accuracy, and case management for law enforcement.</a:t>
            </a:r>
            <a:endParaRPr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0" name="Rectangle"/>
          <p:cNvSpPr/>
          <p:nvPr/>
        </p:nvSpPr>
        <p:spPr>
          <a:xfrm>
            <a:off x="8408922" y="3297600"/>
            <a:ext cx="2000877" cy="45727"/>
          </a:xfrm>
          <a:prstGeom prst="rect">
            <a:avLst/>
          </a:prstGeom>
          <a:gradFill>
            <a:gsLst>
              <a:gs pos="0">
                <a:srgbClr val="1D2E98"/>
              </a:gs>
              <a:gs pos="100000">
                <a:srgbClr val="87F0F6"/>
              </a:gs>
            </a:gsLst>
            <a:lin ang="108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2" name="Smooth Access Experience"/>
          <p:cNvSpPr txBox="1"/>
          <p:nvPr/>
        </p:nvSpPr>
        <p:spPr>
          <a:xfrm>
            <a:off x="4420360" y="2718942"/>
            <a:ext cx="2665104" cy="492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 b="1">
                <a:solidFill>
                  <a:srgbClr val="73CCE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latin typeface="Helvetica" panose="020B0604020202020204" pitchFamily="34" charset="0"/>
                <a:cs typeface="Helvetica" panose="020B0604020202020204" pitchFamily="34" charset="0"/>
              </a:rPr>
              <a:t>Real-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dirty="0">
                <a:latin typeface="Helvetica" panose="020B0604020202020204" pitchFamily="34" charset="0"/>
                <a:cs typeface="Helvetica" panose="020B0604020202020204" pitchFamily="34" charset="0"/>
              </a:rPr>
              <a:t>ime Speed Display with Audio Alerts</a:t>
            </a:r>
          </a:p>
        </p:txBody>
      </p:sp>
      <p:sp>
        <p:nvSpPr>
          <p:cNvPr id="263" name="The barrier, linked with ANPR technology, which takes only 1.5 seconds to recognize, enables accurate and efficient vehicle access, enhancing the driver's experience."/>
          <p:cNvSpPr txBox="1"/>
          <p:nvPr/>
        </p:nvSpPr>
        <p:spPr>
          <a:xfrm>
            <a:off x="4287017" y="3459600"/>
            <a:ext cx="2931788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spcBef>
                <a:spcPts val="1600"/>
              </a:spcBef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SG" sz="1200" dirty="0">
                <a:latin typeface="Helvetica" panose="020B0604020202020204" pitchFamily="34" charset="0"/>
                <a:cs typeface="Helvetica" panose="020B0604020202020204" pitchFamily="34" charset="0"/>
              </a:rPr>
              <a:t>Real-time speed display with audio alerts enhances safety by providing immediate feedback, increasing driver awareness, and promoting compliance with speed limits.</a:t>
            </a:r>
            <a:endParaRPr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4" name="Rectangle"/>
          <p:cNvSpPr/>
          <p:nvPr/>
        </p:nvSpPr>
        <p:spPr>
          <a:xfrm>
            <a:off x="4482736" y="3297600"/>
            <a:ext cx="2540351" cy="45727"/>
          </a:xfrm>
          <a:prstGeom prst="rect">
            <a:avLst/>
          </a:prstGeom>
          <a:gradFill>
            <a:gsLst>
              <a:gs pos="0">
                <a:srgbClr val="1D2E98"/>
              </a:gs>
              <a:gs pos="100000">
                <a:srgbClr val="87F0F6"/>
              </a:gs>
            </a:gsLst>
            <a:lin ang="108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5" name="digital-display_1495"/>
          <p:cNvSpPr/>
          <p:nvPr/>
        </p:nvSpPr>
        <p:spPr>
          <a:xfrm>
            <a:off x="5411082" y="1995826"/>
            <a:ext cx="609770" cy="554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71" y="11565"/>
                </a:moveTo>
                <a:cubicBezTo>
                  <a:pt x="4252" y="11565"/>
                  <a:pt x="3467" y="11986"/>
                  <a:pt x="3467" y="13248"/>
                </a:cubicBezTo>
                <a:lnTo>
                  <a:pt x="3467" y="15352"/>
                </a:lnTo>
                <a:cubicBezTo>
                  <a:pt x="3467" y="16334"/>
                  <a:pt x="3925" y="16895"/>
                  <a:pt x="5168" y="16895"/>
                </a:cubicBezTo>
                <a:lnTo>
                  <a:pt x="7523" y="16895"/>
                </a:lnTo>
                <a:cubicBezTo>
                  <a:pt x="8242" y="16895"/>
                  <a:pt x="9027" y="16404"/>
                  <a:pt x="9027" y="15352"/>
                </a:cubicBezTo>
                <a:lnTo>
                  <a:pt x="9027" y="13248"/>
                </a:lnTo>
                <a:cubicBezTo>
                  <a:pt x="9027" y="12056"/>
                  <a:pt x="8308" y="11565"/>
                  <a:pt x="7588" y="11565"/>
                </a:cubicBezTo>
                <a:close/>
                <a:moveTo>
                  <a:pt x="14139" y="11431"/>
                </a:moveTo>
                <a:cubicBezTo>
                  <a:pt x="13419" y="11431"/>
                  <a:pt x="12633" y="11782"/>
                  <a:pt x="12633" y="13045"/>
                </a:cubicBezTo>
                <a:lnTo>
                  <a:pt x="12633" y="15149"/>
                </a:lnTo>
                <a:cubicBezTo>
                  <a:pt x="12633" y="16131"/>
                  <a:pt x="13157" y="16692"/>
                  <a:pt x="14335" y="16692"/>
                </a:cubicBezTo>
                <a:lnTo>
                  <a:pt x="16756" y="16692"/>
                </a:lnTo>
                <a:cubicBezTo>
                  <a:pt x="17410" y="16692"/>
                  <a:pt x="18196" y="16201"/>
                  <a:pt x="18196" y="15149"/>
                </a:cubicBezTo>
                <a:lnTo>
                  <a:pt x="18196" y="13045"/>
                </a:lnTo>
                <a:cubicBezTo>
                  <a:pt x="18196" y="11922"/>
                  <a:pt x="17476" y="11431"/>
                  <a:pt x="16756" y="11431"/>
                </a:cubicBezTo>
                <a:close/>
                <a:moveTo>
                  <a:pt x="5168" y="5043"/>
                </a:moveTo>
                <a:cubicBezTo>
                  <a:pt x="4121" y="5043"/>
                  <a:pt x="3467" y="5323"/>
                  <a:pt x="3467" y="7077"/>
                </a:cubicBezTo>
                <a:lnTo>
                  <a:pt x="3467" y="8479"/>
                </a:lnTo>
                <a:cubicBezTo>
                  <a:pt x="3467" y="9812"/>
                  <a:pt x="4448" y="10162"/>
                  <a:pt x="4971" y="10162"/>
                </a:cubicBezTo>
                <a:lnTo>
                  <a:pt x="7588" y="10162"/>
                </a:lnTo>
                <a:cubicBezTo>
                  <a:pt x="8831" y="10162"/>
                  <a:pt x="9027" y="9181"/>
                  <a:pt x="9027" y="8479"/>
                </a:cubicBezTo>
                <a:lnTo>
                  <a:pt x="9027" y="7077"/>
                </a:lnTo>
                <a:cubicBezTo>
                  <a:pt x="9027" y="5604"/>
                  <a:pt x="8569" y="5043"/>
                  <a:pt x="7588" y="5043"/>
                </a:cubicBezTo>
                <a:close/>
                <a:moveTo>
                  <a:pt x="14335" y="4908"/>
                </a:moveTo>
                <a:cubicBezTo>
                  <a:pt x="13288" y="4908"/>
                  <a:pt x="12633" y="5118"/>
                  <a:pt x="12633" y="6942"/>
                </a:cubicBezTo>
                <a:lnTo>
                  <a:pt x="12633" y="8275"/>
                </a:lnTo>
                <a:cubicBezTo>
                  <a:pt x="12633" y="9608"/>
                  <a:pt x="13615" y="9958"/>
                  <a:pt x="14139" y="9958"/>
                </a:cubicBezTo>
                <a:lnTo>
                  <a:pt x="16756" y="9958"/>
                </a:lnTo>
                <a:cubicBezTo>
                  <a:pt x="17999" y="9958"/>
                  <a:pt x="18196" y="8976"/>
                  <a:pt x="18196" y="8275"/>
                </a:cubicBezTo>
                <a:lnTo>
                  <a:pt x="18196" y="6942"/>
                </a:lnTo>
                <a:cubicBezTo>
                  <a:pt x="18196" y="5469"/>
                  <a:pt x="17738" y="4908"/>
                  <a:pt x="16756" y="4908"/>
                </a:cubicBezTo>
                <a:close/>
                <a:moveTo>
                  <a:pt x="5168" y="3570"/>
                </a:moveTo>
                <a:lnTo>
                  <a:pt x="7588" y="3570"/>
                </a:lnTo>
                <a:cubicBezTo>
                  <a:pt x="9354" y="3570"/>
                  <a:pt x="10270" y="4622"/>
                  <a:pt x="10270" y="7077"/>
                </a:cubicBezTo>
                <a:lnTo>
                  <a:pt x="10270" y="8339"/>
                </a:lnTo>
                <a:cubicBezTo>
                  <a:pt x="10270" y="8830"/>
                  <a:pt x="10205" y="10373"/>
                  <a:pt x="9027" y="10653"/>
                </a:cubicBezTo>
                <a:cubicBezTo>
                  <a:pt x="9878" y="10864"/>
                  <a:pt x="10270" y="12407"/>
                  <a:pt x="10270" y="13318"/>
                </a:cubicBezTo>
                <a:lnTo>
                  <a:pt x="10270" y="15282"/>
                </a:lnTo>
                <a:cubicBezTo>
                  <a:pt x="10270" y="17877"/>
                  <a:pt x="8635" y="18368"/>
                  <a:pt x="7523" y="18368"/>
                </a:cubicBezTo>
                <a:lnTo>
                  <a:pt x="5168" y="18368"/>
                </a:lnTo>
                <a:cubicBezTo>
                  <a:pt x="2289" y="18368"/>
                  <a:pt x="2224" y="16054"/>
                  <a:pt x="2224" y="15282"/>
                </a:cubicBezTo>
                <a:lnTo>
                  <a:pt x="2224" y="13318"/>
                </a:lnTo>
                <a:cubicBezTo>
                  <a:pt x="2224" y="11846"/>
                  <a:pt x="3009" y="11425"/>
                  <a:pt x="3663" y="11144"/>
                </a:cubicBezTo>
                <a:cubicBezTo>
                  <a:pt x="2616" y="10723"/>
                  <a:pt x="2224" y="9391"/>
                  <a:pt x="2224" y="8339"/>
                </a:cubicBezTo>
                <a:lnTo>
                  <a:pt x="2224" y="7077"/>
                </a:lnTo>
                <a:cubicBezTo>
                  <a:pt x="2224" y="4341"/>
                  <a:pt x="3467" y="3570"/>
                  <a:pt x="5168" y="3570"/>
                </a:cubicBezTo>
                <a:close/>
                <a:moveTo>
                  <a:pt x="14335" y="3435"/>
                </a:moveTo>
                <a:lnTo>
                  <a:pt x="16756" y="3435"/>
                </a:lnTo>
                <a:cubicBezTo>
                  <a:pt x="18523" y="3435"/>
                  <a:pt x="19439" y="4417"/>
                  <a:pt x="19439" y="6872"/>
                </a:cubicBezTo>
                <a:lnTo>
                  <a:pt x="19439" y="8205"/>
                </a:lnTo>
                <a:cubicBezTo>
                  <a:pt x="19439" y="8626"/>
                  <a:pt x="19374" y="10169"/>
                  <a:pt x="18196" y="10519"/>
                </a:cubicBezTo>
                <a:cubicBezTo>
                  <a:pt x="19046" y="10730"/>
                  <a:pt x="19439" y="12273"/>
                  <a:pt x="19439" y="13115"/>
                </a:cubicBezTo>
                <a:lnTo>
                  <a:pt x="19439" y="15079"/>
                </a:lnTo>
                <a:cubicBezTo>
                  <a:pt x="19439" y="17674"/>
                  <a:pt x="17803" y="18165"/>
                  <a:pt x="16756" y="18165"/>
                </a:cubicBezTo>
                <a:lnTo>
                  <a:pt x="14335" y="18165"/>
                </a:lnTo>
                <a:cubicBezTo>
                  <a:pt x="11521" y="18165"/>
                  <a:pt x="11456" y="15921"/>
                  <a:pt x="11456" y="15079"/>
                </a:cubicBezTo>
                <a:lnTo>
                  <a:pt x="11456" y="13115"/>
                </a:lnTo>
                <a:cubicBezTo>
                  <a:pt x="11456" y="11642"/>
                  <a:pt x="12175" y="11221"/>
                  <a:pt x="12830" y="11010"/>
                </a:cubicBezTo>
                <a:cubicBezTo>
                  <a:pt x="11783" y="10519"/>
                  <a:pt x="11456" y="9257"/>
                  <a:pt x="11456" y="8205"/>
                </a:cubicBezTo>
                <a:lnTo>
                  <a:pt x="11456" y="6872"/>
                </a:lnTo>
                <a:cubicBezTo>
                  <a:pt x="11456" y="4206"/>
                  <a:pt x="12633" y="3435"/>
                  <a:pt x="14335" y="3435"/>
                </a:cubicBezTo>
                <a:close/>
                <a:moveTo>
                  <a:pt x="589" y="1122"/>
                </a:moveTo>
                <a:lnTo>
                  <a:pt x="589" y="20478"/>
                </a:lnTo>
                <a:lnTo>
                  <a:pt x="20945" y="20478"/>
                </a:lnTo>
                <a:lnTo>
                  <a:pt x="20945" y="1122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25" rIns="45725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" name="组合 8">
            <a:extLst>
              <a:ext uri="{FF2B5EF4-FFF2-40B4-BE49-F238E27FC236}">
                <a16:creationId xmlns:a16="http://schemas.microsoft.com/office/drawing/2014/main" id="{E9D55058-9594-51A7-1490-813B3C7900BA}"/>
              </a:ext>
            </a:extLst>
          </p:cNvPr>
          <p:cNvGrpSpPr/>
          <p:nvPr/>
        </p:nvGrpSpPr>
        <p:grpSpPr>
          <a:xfrm>
            <a:off x="4402911" y="4341600"/>
            <a:ext cx="2700000" cy="1990522"/>
            <a:chOff x="3780709" y="2029884"/>
            <a:chExt cx="1810800" cy="1216800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F20493FF-508F-6E8B-C07D-4E6731D152B4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0709" y="2029884"/>
              <a:ext cx="1810800" cy="1216800"/>
            </a:xfrm>
            <a:prstGeom prst="roundRect">
              <a:avLst/>
            </a:prstGeom>
          </p:spPr>
        </p:pic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C1C5D86B-FBC6-FFB4-D0FC-92DE7BC3D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766" y="2029884"/>
              <a:ext cx="738685" cy="1210334"/>
            </a:xfrm>
            <a:prstGeom prst="rect">
              <a:avLst/>
            </a:prstGeom>
          </p:spPr>
        </p:pic>
      </p:grpSp>
      <p:sp>
        <p:nvSpPr>
          <p:cNvPr id="22" name="Rectangle"/>
          <p:cNvSpPr/>
          <p:nvPr/>
        </p:nvSpPr>
        <p:spPr>
          <a:xfrm>
            <a:off x="544098" y="850476"/>
            <a:ext cx="6722047" cy="46627"/>
          </a:xfrm>
          <a:prstGeom prst="rect">
            <a:avLst/>
          </a:prstGeom>
          <a:gradFill>
            <a:gsLst>
              <a:gs pos="0">
                <a:srgbClr val="1D2E98"/>
              </a:gs>
              <a:gs pos="100000">
                <a:srgbClr val="87F0F6"/>
              </a:gs>
            </a:gsLst>
            <a:lin ang="10800000"/>
          </a:gradFill>
          <a:ln w="12700">
            <a:miter lim="400000"/>
          </a:ln>
        </p:spPr>
        <p:txBody>
          <a:bodyPr lIns="45724" tIns="45724" rIns="45724" bIns="45724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78588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543441" y="1131803"/>
            <a:ext cx="4874400" cy="4923058"/>
            <a:chOff x="283423" y="888237"/>
            <a:chExt cx="5465780" cy="4003803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2EA286A6-661C-4F3E-85BA-34D1EE994EE9}"/>
                </a:ext>
              </a:extLst>
            </p:cNvPr>
            <p:cNvSpPr/>
            <p:nvPr/>
          </p:nvSpPr>
          <p:spPr>
            <a:xfrm>
              <a:off x="283423" y="888237"/>
              <a:ext cx="5465780" cy="263501"/>
            </a:xfrm>
            <a:prstGeom prst="rect">
              <a:avLst/>
            </a:prstGeom>
            <a:solidFill>
              <a:srgbClr val="4573C4"/>
            </a:solidFill>
            <a:ln>
              <a:solidFill>
                <a:srgbClr val="298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Topology</a:t>
              </a:r>
              <a:endParaRPr lang="zh-CN" altLang="en-US" sz="16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DA18F25F-CDA2-47B7-86FD-DA52C174BF6C}"/>
                </a:ext>
              </a:extLst>
            </p:cNvPr>
            <p:cNvSpPr/>
            <p:nvPr/>
          </p:nvSpPr>
          <p:spPr>
            <a:xfrm>
              <a:off x="292012" y="888237"/>
              <a:ext cx="5455594" cy="4003803"/>
            </a:xfrm>
            <a:prstGeom prst="rect">
              <a:avLst/>
            </a:prstGeom>
            <a:noFill/>
            <a:ln>
              <a:solidFill>
                <a:srgbClr val="2980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1" name="组合 220"/>
          <p:cNvGrpSpPr/>
          <p:nvPr/>
        </p:nvGrpSpPr>
        <p:grpSpPr>
          <a:xfrm>
            <a:off x="5612960" y="1131386"/>
            <a:ext cx="5363014" cy="4919556"/>
            <a:chOff x="5871595" y="952245"/>
            <a:chExt cx="3029936" cy="4003803"/>
          </a:xfrm>
        </p:grpSpPr>
        <p:sp>
          <p:nvSpPr>
            <p:cNvPr id="222" name="矩形 221">
              <a:extLst>
                <a:ext uri="{FF2B5EF4-FFF2-40B4-BE49-F238E27FC236}">
                  <a16:creationId xmlns:a16="http://schemas.microsoft.com/office/drawing/2014/main" id="{2EA286A6-661C-4F3E-85BA-34D1EE994EE9}"/>
                </a:ext>
              </a:extLst>
            </p:cNvPr>
            <p:cNvSpPr/>
            <p:nvPr/>
          </p:nvSpPr>
          <p:spPr>
            <a:xfrm>
              <a:off x="5871595" y="952245"/>
              <a:ext cx="3026425" cy="263689"/>
            </a:xfrm>
            <a:prstGeom prst="rect">
              <a:avLst/>
            </a:prstGeom>
            <a:solidFill>
              <a:srgbClr val="4573C4"/>
            </a:solidFill>
            <a:ln>
              <a:solidFill>
                <a:srgbClr val="298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Advantages</a:t>
              </a:r>
              <a:endParaRPr lang="zh-CN" altLang="en-US" sz="16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3" name="矩形 222">
              <a:extLst>
                <a:ext uri="{FF2B5EF4-FFF2-40B4-BE49-F238E27FC236}">
                  <a16:creationId xmlns:a16="http://schemas.microsoft.com/office/drawing/2014/main" id="{DA18F25F-CDA2-47B7-86FD-DA52C174BF6C}"/>
                </a:ext>
              </a:extLst>
            </p:cNvPr>
            <p:cNvSpPr/>
            <p:nvPr/>
          </p:nvSpPr>
          <p:spPr>
            <a:xfrm>
              <a:off x="5873767" y="952245"/>
              <a:ext cx="3027764" cy="4003803"/>
            </a:xfrm>
            <a:prstGeom prst="rect">
              <a:avLst/>
            </a:prstGeom>
            <a:noFill/>
            <a:ln>
              <a:solidFill>
                <a:srgbClr val="2980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29" y="3077836"/>
            <a:ext cx="1923800" cy="1135493"/>
          </a:xfrm>
          <a:prstGeom prst="rect">
            <a:avLst/>
          </a:prstGeom>
        </p:spPr>
      </p:pic>
      <p:sp>
        <p:nvSpPr>
          <p:cNvPr id="43" name="标题 2"/>
          <p:cNvSpPr>
            <a:spLocks noGrp="1"/>
          </p:cNvSpPr>
          <p:nvPr>
            <p:ph type="title"/>
          </p:nvPr>
        </p:nvSpPr>
        <p:spPr>
          <a:xfrm>
            <a:off x="544023" y="486000"/>
            <a:ext cx="8617688" cy="307777"/>
          </a:xfrm>
        </p:spPr>
        <p:txBody>
          <a:bodyPr/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Solution Topology &amp; </a:t>
            </a:r>
            <a:r>
              <a:rPr lang="en-US" altLang="zh-CN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Advantages</a:t>
            </a:r>
            <a:endParaRPr lang="zh-CN" altLang="en-US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Rectangle"/>
          <p:cNvSpPr/>
          <p:nvPr/>
        </p:nvSpPr>
        <p:spPr>
          <a:xfrm>
            <a:off x="544098" y="850476"/>
            <a:ext cx="6722047" cy="46627"/>
          </a:xfrm>
          <a:prstGeom prst="rect">
            <a:avLst/>
          </a:prstGeom>
          <a:gradFill>
            <a:gsLst>
              <a:gs pos="0">
                <a:srgbClr val="1D2E98"/>
              </a:gs>
              <a:gs pos="100000">
                <a:srgbClr val="87F0F6"/>
              </a:gs>
            </a:gsLst>
            <a:lin ang="10800000"/>
          </a:gradFill>
          <a:ln w="12700">
            <a:miter lim="400000"/>
          </a:ln>
        </p:spPr>
        <p:txBody>
          <a:bodyPr lIns="45724" tIns="45724" rIns="45724" bIns="45724" anchor="ctr"/>
          <a:lstStyle/>
          <a:p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2EA286A6-661C-4F3E-85BA-34D1EE994EE9}"/>
              </a:ext>
            </a:extLst>
          </p:cNvPr>
          <p:cNvSpPr/>
          <p:nvPr/>
        </p:nvSpPr>
        <p:spPr>
          <a:xfrm>
            <a:off x="546338" y="4349631"/>
            <a:ext cx="4874400" cy="324000"/>
          </a:xfrm>
          <a:prstGeom prst="rect">
            <a:avLst/>
          </a:prstGeom>
          <a:solidFill>
            <a:srgbClr val="4573C4"/>
          </a:solidFill>
          <a:ln>
            <a:solidFill>
              <a:srgbClr val="298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Work Flow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812518" y="1597254"/>
            <a:ext cx="2308790" cy="812156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cxnSp>
        <p:nvCxnSpPr>
          <p:cNvPr id="46" name="直接连接符 45"/>
          <p:cNvCxnSpPr/>
          <p:nvPr/>
        </p:nvCxnSpPr>
        <p:spPr>
          <a:xfrm flipV="1">
            <a:off x="2966913" y="2438584"/>
            <a:ext cx="0" cy="37703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2966913" y="2861700"/>
            <a:ext cx="0" cy="27489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3116936" y="2893700"/>
            <a:ext cx="487633" cy="2658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Switch</a:t>
            </a:r>
            <a:endParaRPr kumimoji="1" lang="zh-CN" altLang="en-US" sz="800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pic>
        <p:nvPicPr>
          <p:cNvPr id="49" name="Picture 4" descr="https://material.dahuasecurity.com/uploads/image/20220727/LM24-H2001_thumb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0" b="12880"/>
          <a:stretch/>
        </p:blipFill>
        <p:spPr bwMode="auto">
          <a:xfrm>
            <a:off x="3469657" y="1751726"/>
            <a:ext cx="476514" cy="33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圆角矩形 58"/>
          <p:cNvSpPr/>
          <p:nvPr/>
        </p:nvSpPr>
        <p:spPr>
          <a:xfrm>
            <a:off x="1343546" y="3159552"/>
            <a:ext cx="3251134" cy="1122459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pic>
        <p:nvPicPr>
          <p:cNvPr id="60" name="Picture 2" descr="https://material.dahuasecurity.com/uploads/cpq/prm-os-srv-res/smart/formal/Product/HQ/1.0.99.01.10150-001/ProductImage/1335276787928_temporary_thumb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4" t="14581" r="27692" b="13753"/>
          <a:stretch/>
        </p:blipFill>
        <p:spPr bwMode="auto">
          <a:xfrm>
            <a:off x="2116514" y="3278969"/>
            <a:ext cx="476244" cy="75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文本框 61"/>
          <p:cNvSpPr txBox="1"/>
          <p:nvPr/>
        </p:nvSpPr>
        <p:spPr>
          <a:xfrm>
            <a:off x="1901551" y="4012649"/>
            <a:ext cx="955981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ITACS-024SA</a:t>
            </a:r>
            <a:endParaRPr kumimoji="1" lang="en-US" altLang="zh-CN" sz="800" b="1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  <a:p>
            <a:pPr algn="ctr"/>
            <a:r>
              <a:rPr kumimoji="1" lang="en-US" altLang="zh-CN" sz="800" b="1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Radar Signboard</a:t>
            </a:r>
          </a:p>
        </p:txBody>
      </p:sp>
      <p:pic>
        <p:nvPicPr>
          <p:cNvPr id="63" name="Picture 2" descr="https://material.dahuasecurity.com/uploads/image/20221208/ITC413-PW4D-Series_1_thumb.pn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t="27636" r="9302" b="29454"/>
          <a:stretch/>
        </p:blipFill>
        <p:spPr bwMode="auto">
          <a:xfrm>
            <a:off x="3091467" y="3448471"/>
            <a:ext cx="754380" cy="41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本框 63"/>
          <p:cNvSpPr txBox="1"/>
          <p:nvPr/>
        </p:nvSpPr>
        <p:spPr>
          <a:xfrm>
            <a:off x="2946416" y="3968917"/>
            <a:ext cx="1079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ITC413-PW4D-Z3</a:t>
            </a:r>
            <a:endParaRPr lang="en-US" altLang="zh-CN" sz="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altLang="zh-CN" sz="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ANPR Camera</a:t>
            </a:r>
          </a:p>
        </p:txBody>
      </p:sp>
      <p:pic>
        <p:nvPicPr>
          <p:cNvPr id="65" name="Picture 2" descr="https://dahuatest.s3.ap-southeast-1.amazonaws.com/uploads/image/20230320/DSS-Express-8-Icon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215" y="1780282"/>
            <a:ext cx="245034" cy="2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文本框 65"/>
          <p:cNvSpPr txBox="1"/>
          <p:nvPr/>
        </p:nvSpPr>
        <p:spPr>
          <a:xfrm>
            <a:off x="1875442" y="2101991"/>
            <a:ext cx="795867" cy="10772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7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DSS Express</a:t>
            </a:r>
            <a:endParaRPr kumimoji="1" lang="zh-CN" altLang="en-US" sz="700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pic>
        <p:nvPicPr>
          <p:cNvPr id="67" name="图片 66" descr="product-im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3" t="15102" r="26211" b="12387"/>
          <a:stretch/>
        </p:blipFill>
        <p:spPr bwMode="auto">
          <a:xfrm>
            <a:off x="2796238" y="2553572"/>
            <a:ext cx="368806" cy="55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文本框 102"/>
          <p:cNvSpPr txBox="1"/>
          <p:nvPr/>
        </p:nvSpPr>
        <p:spPr>
          <a:xfrm>
            <a:off x="3197795" y="2451961"/>
            <a:ext cx="1216123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Management Center</a:t>
            </a:r>
            <a:endParaRPr kumimoji="1" lang="zh-CN" altLang="en-US" sz="1000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70" name="sedan-car-side-black-silhouette_31586"/>
          <p:cNvSpPr>
            <a:spLocks/>
          </p:cNvSpPr>
          <p:nvPr/>
        </p:nvSpPr>
        <p:spPr bwMode="auto">
          <a:xfrm>
            <a:off x="917759" y="4908331"/>
            <a:ext cx="359459" cy="203753"/>
          </a:xfrm>
          <a:custGeom>
            <a:avLst/>
            <a:gdLst>
              <a:gd name="T0" fmla="*/ 2147483647 w 7137"/>
              <a:gd name="T1" fmla="*/ 2147483647 h 3209"/>
              <a:gd name="T2" fmla="*/ 2147483647 w 7137"/>
              <a:gd name="T3" fmla="*/ 2147483647 h 3209"/>
              <a:gd name="T4" fmla="*/ 2147483647 w 7137"/>
              <a:gd name="T5" fmla="*/ 2147483647 h 3209"/>
              <a:gd name="T6" fmla="*/ 2147483647 w 7137"/>
              <a:gd name="T7" fmla="*/ 2147483647 h 3209"/>
              <a:gd name="T8" fmla="*/ 2147483647 w 7137"/>
              <a:gd name="T9" fmla="*/ 2147483647 h 3209"/>
              <a:gd name="T10" fmla="*/ 2147483647 w 7137"/>
              <a:gd name="T11" fmla="*/ 2147483647 h 3209"/>
              <a:gd name="T12" fmla="*/ 2147483647 w 7137"/>
              <a:gd name="T13" fmla="*/ 2147483647 h 3209"/>
              <a:gd name="T14" fmla="*/ 2147483647 w 7137"/>
              <a:gd name="T15" fmla="*/ 2147483647 h 3209"/>
              <a:gd name="T16" fmla="*/ 2147483647 w 7137"/>
              <a:gd name="T17" fmla="*/ 2147483647 h 3209"/>
              <a:gd name="T18" fmla="*/ 2147483647 w 7137"/>
              <a:gd name="T19" fmla="*/ 2147483647 h 3209"/>
              <a:gd name="T20" fmla="*/ 2147483647 w 7137"/>
              <a:gd name="T21" fmla="*/ 2147483647 h 3209"/>
              <a:gd name="T22" fmla="*/ 2147483647 w 7137"/>
              <a:gd name="T23" fmla="*/ 2147483647 h 3209"/>
              <a:gd name="T24" fmla="*/ 2147483647 w 7137"/>
              <a:gd name="T25" fmla="*/ 2147483647 h 3209"/>
              <a:gd name="T26" fmla="*/ 2147483647 w 7137"/>
              <a:gd name="T27" fmla="*/ 2147483647 h 3209"/>
              <a:gd name="T28" fmla="*/ 2147483647 w 7137"/>
              <a:gd name="T29" fmla="*/ 2147483647 h 3209"/>
              <a:gd name="T30" fmla="*/ 2147483647 w 7137"/>
              <a:gd name="T31" fmla="*/ 2147483647 h 3209"/>
              <a:gd name="T32" fmla="*/ 2147483647 w 7137"/>
              <a:gd name="T33" fmla="*/ 2147483647 h 3209"/>
              <a:gd name="T34" fmla="*/ 2147483647 w 7137"/>
              <a:gd name="T35" fmla="*/ 2147483647 h 3209"/>
              <a:gd name="T36" fmla="*/ 2147483647 w 7137"/>
              <a:gd name="T37" fmla="*/ 2147483647 h 3209"/>
              <a:gd name="T38" fmla="*/ 2147483647 w 7137"/>
              <a:gd name="T39" fmla="*/ 2147483647 h 3209"/>
              <a:gd name="T40" fmla="*/ 2147483647 w 7137"/>
              <a:gd name="T41" fmla="*/ 2147483647 h 320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7137" h="3209">
                <a:moveTo>
                  <a:pt x="6810" y="1885"/>
                </a:moveTo>
                <a:cubicBezTo>
                  <a:pt x="6810" y="1571"/>
                  <a:pt x="5693" y="1517"/>
                  <a:pt x="5181" y="1462"/>
                </a:cubicBezTo>
                <a:cubicBezTo>
                  <a:pt x="2905" y="0"/>
                  <a:pt x="1267" y="1053"/>
                  <a:pt x="742" y="1563"/>
                </a:cubicBezTo>
                <a:cubicBezTo>
                  <a:pt x="343" y="1823"/>
                  <a:pt x="53" y="1511"/>
                  <a:pt x="53" y="2057"/>
                </a:cubicBezTo>
                <a:cubicBezTo>
                  <a:pt x="53" y="2524"/>
                  <a:pt x="0" y="2651"/>
                  <a:pt x="488" y="2679"/>
                </a:cubicBezTo>
                <a:cubicBezTo>
                  <a:pt x="514" y="2976"/>
                  <a:pt x="763" y="3209"/>
                  <a:pt x="1067" y="3209"/>
                </a:cubicBezTo>
                <a:cubicBezTo>
                  <a:pt x="1369" y="3209"/>
                  <a:pt x="1617" y="2979"/>
                  <a:pt x="1646" y="2685"/>
                </a:cubicBezTo>
                <a:lnTo>
                  <a:pt x="1912" y="2685"/>
                </a:lnTo>
                <a:lnTo>
                  <a:pt x="5181" y="2685"/>
                </a:lnTo>
                <a:cubicBezTo>
                  <a:pt x="5211" y="2979"/>
                  <a:pt x="5458" y="3209"/>
                  <a:pt x="5760" y="3209"/>
                </a:cubicBezTo>
                <a:cubicBezTo>
                  <a:pt x="6062" y="3209"/>
                  <a:pt x="6310" y="2979"/>
                  <a:pt x="6339" y="2685"/>
                </a:cubicBezTo>
                <a:lnTo>
                  <a:pt x="6724" y="2685"/>
                </a:lnTo>
                <a:cubicBezTo>
                  <a:pt x="7137" y="2685"/>
                  <a:pt x="6810" y="2757"/>
                  <a:pt x="6810" y="1885"/>
                </a:cubicBezTo>
                <a:close/>
                <a:moveTo>
                  <a:pt x="1362" y="1519"/>
                </a:moveTo>
                <a:cubicBezTo>
                  <a:pt x="1802" y="1114"/>
                  <a:pt x="2286" y="959"/>
                  <a:pt x="2745" y="938"/>
                </a:cubicBezTo>
                <a:lnTo>
                  <a:pt x="2745" y="1535"/>
                </a:lnTo>
                <a:cubicBezTo>
                  <a:pt x="2007" y="1538"/>
                  <a:pt x="1343" y="1537"/>
                  <a:pt x="1362" y="1519"/>
                </a:cubicBezTo>
                <a:close/>
                <a:moveTo>
                  <a:pt x="2986" y="1534"/>
                </a:moveTo>
                <a:lnTo>
                  <a:pt x="2986" y="939"/>
                </a:lnTo>
                <a:cubicBezTo>
                  <a:pt x="3912" y="986"/>
                  <a:pt x="4679" y="1519"/>
                  <a:pt x="4679" y="1519"/>
                </a:cubicBezTo>
                <a:cubicBezTo>
                  <a:pt x="4679" y="1519"/>
                  <a:pt x="3826" y="1529"/>
                  <a:pt x="2986" y="153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sz="800">
              <a:cs typeface="+mn-ea"/>
              <a:sym typeface="+mn-lt"/>
            </a:endParaRPr>
          </a:p>
        </p:txBody>
      </p:sp>
      <p:cxnSp>
        <p:nvCxnSpPr>
          <p:cNvPr id="72" name="直接箭头连接符 71"/>
          <p:cNvCxnSpPr/>
          <p:nvPr/>
        </p:nvCxnSpPr>
        <p:spPr bwMode="auto">
          <a:xfrm>
            <a:off x="1316435" y="5034983"/>
            <a:ext cx="40893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reeform 151"/>
          <p:cNvSpPr>
            <a:spLocks noEditPoints="1"/>
          </p:cNvSpPr>
          <p:nvPr/>
        </p:nvSpPr>
        <p:spPr bwMode="auto">
          <a:xfrm flipH="1">
            <a:off x="1782405" y="4756678"/>
            <a:ext cx="220621" cy="170914"/>
          </a:xfrm>
          <a:custGeom>
            <a:avLst/>
            <a:gdLst>
              <a:gd name="T0" fmla="*/ 2147483647 w 77"/>
              <a:gd name="T1" fmla="*/ 2147483647 h 68"/>
              <a:gd name="T2" fmla="*/ 2147483647 w 77"/>
              <a:gd name="T3" fmla="*/ 2147483647 h 68"/>
              <a:gd name="T4" fmla="*/ 2147483647 w 77"/>
              <a:gd name="T5" fmla="*/ 2147483647 h 68"/>
              <a:gd name="T6" fmla="*/ 2147483647 w 77"/>
              <a:gd name="T7" fmla="*/ 2147483647 h 68"/>
              <a:gd name="T8" fmla="*/ 2147483647 w 77"/>
              <a:gd name="T9" fmla="*/ 2147483647 h 68"/>
              <a:gd name="T10" fmla="*/ 2147483647 w 77"/>
              <a:gd name="T11" fmla="*/ 2147483647 h 68"/>
              <a:gd name="T12" fmla="*/ 2147483647 w 77"/>
              <a:gd name="T13" fmla="*/ 2147483647 h 68"/>
              <a:gd name="T14" fmla="*/ 2147483647 w 77"/>
              <a:gd name="T15" fmla="*/ 2147483647 h 68"/>
              <a:gd name="T16" fmla="*/ 2147483647 w 77"/>
              <a:gd name="T17" fmla="*/ 2147483647 h 68"/>
              <a:gd name="T18" fmla="*/ 2147483647 w 77"/>
              <a:gd name="T19" fmla="*/ 2147483647 h 68"/>
              <a:gd name="T20" fmla="*/ 2147483647 w 77"/>
              <a:gd name="T21" fmla="*/ 2147483647 h 68"/>
              <a:gd name="T22" fmla="*/ 2147483647 w 77"/>
              <a:gd name="T23" fmla="*/ 2147483647 h 68"/>
              <a:gd name="T24" fmla="*/ 2147483647 w 77"/>
              <a:gd name="T25" fmla="*/ 2147483647 h 68"/>
              <a:gd name="T26" fmla="*/ 2147483647 w 77"/>
              <a:gd name="T27" fmla="*/ 2147483647 h 68"/>
              <a:gd name="T28" fmla="*/ 2147483647 w 77"/>
              <a:gd name="T29" fmla="*/ 2147483647 h 68"/>
              <a:gd name="T30" fmla="*/ 2147483647 w 77"/>
              <a:gd name="T31" fmla="*/ 2147483647 h 68"/>
              <a:gd name="T32" fmla="*/ 2147483647 w 77"/>
              <a:gd name="T33" fmla="*/ 2147483647 h 68"/>
              <a:gd name="T34" fmla="*/ 2147483647 w 77"/>
              <a:gd name="T35" fmla="*/ 2147483647 h 68"/>
              <a:gd name="T36" fmla="*/ 2147483647 w 77"/>
              <a:gd name="T37" fmla="*/ 2147483647 h 68"/>
              <a:gd name="T38" fmla="*/ 0 w 77"/>
              <a:gd name="T39" fmla="*/ 2147483647 h 68"/>
              <a:gd name="T40" fmla="*/ 0 w 77"/>
              <a:gd name="T41" fmla="*/ 2147483647 h 68"/>
              <a:gd name="T42" fmla="*/ 2147483647 w 77"/>
              <a:gd name="T43" fmla="*/ 2147483647 h 68"/>
              <a:gd name="T44" fmla="*/ 2147483647 w 77"/>
              <a:gd name="T45" fmla="*/ 2147483647 h 68"/>
              <a:gd name="T46" fmla="*/ 2147483647 w 77"/>
              <a:gd name="T47" fmla="*/ 2147483647 h 68"/>
              <a:gd name="T48" fmla="*/ 2147483647 w 77"/>
              <a:gd name="T49" fmla="*/ 2147483647 h 68"/>
              <a:gd name="T50" fmla="*/ 2147483647 w 77"/>
              <a:gd name="T51" fmla="*/ 2147483647 h 68"/>
              <a:gd name="T52" fmla="*/ 2147483647 w 77"/>
              <a:gd name="T53" fmla="*/ 2147483647 h 68"/>
              <a:gd name="T54" fmla="*/ 2147483647 w 77"/>
              <a:gd name="T55" fmla="*/ 2147483647 h 68"/>
              <a:gd name="T56" fmla="*/ 2147483647 w 77"/>
              <a:gd name="T57" fmla="*/ 2147483647 h 68"/>
              <a:gd name="T58" fmla="*/ 2147483647 w 77"/>
              <a:gd name="T59" fmla="*/ 2147483647 h 68"/>
              <a:gd name="T60" fmla="*/ 2147483647 w 77"/>
              <a:gd name="T61" fmla="*/ 2147483647 h 68"/>
              <a:gd name="T62" fmla="*/ 2147483647 w 77"/>
              <a:gd name="T63" fmla="*/ 2147483647 h 68"/>
              <a:gd name="T64" fmla="*/ 2147483647 w 77"/>
              <a:gd name="T65" fmla="*/ 2147483647 h 68"/>
              <a:gd name="T66" fmla="*/ 2147483647 w 77"/>
              <a:gd name="T67" fmla="*/ 2147483647 h 68"/>
              <a:gd name="T68" fmla="*/ 2147483647 w 77"/>
              <a:gd name="T69" fmla="*/ 2147483647 h 68"/>
              <a:gd name="T70" fmla="*/ 2147483647 w 77"/>
              <a:gd name="T71" fmla="*/ 2147483647 h 68"/>
              <a:gd name="T72" fmla="*/ 2147483647 w 77"/>
              <a:gd name="T73" fmla="*/ 2147483647 h 68"/>
              <a:gd name="T74" fmla="*/ 2147483647 w 77"/>
              <a:gd name="T75" fmla="*/ 2147483647 h 68"/>
              <a:gd name="T76" fmla="*/ 2147483647 w 77"/>
              <a:gd name="T77" fmla="*/ 2147483647 h 68"/>
              <a:gd name="T78" fmla="*/ 2147483647 w 77"/>
              <a:gd name="T79" fmla="*/ 2147483647 h 68"/>
              <a:gd name="T80" fmla="*/ 2147483647 w 77"/>
              <a:gd name="T81" fmla="*/ 2147483647 h 68"/>
              <a:gd name="T82" fmla="*/ 2147483647 w 77"/>
              <a:gd name="T83" fmla="*/ 2147483647 h 68"/>
              <a:gd name="T84" fmla="*/ 2147483647 w 77"/>
              <a:gd name="T85" fmla="*/ 2147483647 h 68"/>
              <a:gd name="T86" fmla="*/ 2147483647 w 77"/>
              <a:gd name="T87" fmla="*/ 2147483647 h 68"/>
              <a:gd name="T88" fmla="*/ 2147483647 w 77"/>
              <a:gd name="T89" fmla="*/ 2147483647 h 68"/>
              <a:gd name="T90" fmla="*/ 2147483647 w 77"/>
              <a:gd name="T91" fmla="*/ 2147483647 h 68"/>
              <a:gd name="T92" fmla="*/ 2147483647 w 77"/>
              <a:gd name="T93" fmla="*/ 2147483647 h 68"/>
              <a:gd name="T94" fmla="*/ 2147483647 w 77"/>
              <a:gd name="T95" fmla="*/ 2147483647 h 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7" h="68">
                <a:moveTo>
                  <a:pt x="35" y="9"/>
                </a:moveTo>
                <a:cubicBezTo>
                  <a:pt x="33" y="10"/>
                  <a:pt x="33" y="12"/>
                  <a:pt x="35" y="14"/>
                </a:cubicBezTo>
                <a:cubicBezTo>
                  <a:pt x="36" y="15"/>
                  <a:pt x="38" y="15"/>
                  <a:pt x="39" y="14"/>
                </a:cubicBezTo>
                <a:cubicBezTo>
                  <a:pt x="40" y="12"/>
                  <a:pt x="40" y="10"/>
                  <a:pt x="39" y="9"/>
                </a:cubicBezTo>
                <a:cubicBezTo>
                  <a:pt x="38" y="8"/>
                  <a:pt x="36" y="8"/>
                  <a:pt x="35" y="9"/>
                </a:cubicBezTo>
                <a:moveTo>
                  <a:pt x="76" y="42"/>
                </a:moveTo>
                <a:cubicBezTo>
                  <a:pt x="75" y="42"/>
                  <a:pt x="74" y="42"/>
                  <a:pt x="72" y="42"/>
                </a:cubicBezTo>
                <a:cubicBezTo>
                  <a:pt x="72" y="42"/>
                  <a:pt x="72" y="42"/>
                  <a:pt x="72" y="41"/>
                </a:cubicBezTo>
                <a:cubicBezTo>
                  <a:pt x="71" y="41"/>
                  <a:pt x="71" y="41"/>
                  <a:pt x="70" y="40"/>
                </a:cubicBezTo>
                <a:cubicBezTo>
                  <a:pt x="72" y="39"/>
                  <a:pt x="72" y="39"/>
                  <a:pt x="72" y="39"/>
                </a:cubicBezTo>
                <a:cubicBezTo>
                  <a:pt x="73" y="38"/>
                  <a:pt x="73" y="36"/>
                  <a:pt x="72" y="35"/>
                </a:cubicBezTo>
                <a:cubicBezTo>
                  <a:pt x="38" y="1"/>
                  <a:pt x="38" y="1"/>
                  <a:pt x="38" y="1"/>
                </a:cubicBezTo>
                <a:cubicBezTo>
                  <a:pt x="37" y="0"/>
                  <a:pt x="35" y="0"/>
                  <a:pt x="34" y="1"/>
                </a:cubicBezTo>
                <a:cubicBezTo>
                  <a:pt x="18" y="17"/>
                  <a:pt x="18" y="17"/>
                  <a:pt x="18" y="17"/>
                </a:cubicBezTo>
                <a:cubicBezTo>
                  <a:pt x="17" y="18"/>
                  <a:pt x="17" y="20"/>
                  <a:pt x="18" y="21"/>
                </a:cubicBezTo>
                <a:cubicBezTo>
                  <a:pt x="34" y="36"/>
                  <a:pt x="34" y="36"/>
                  <a:pt x="34" y="36"/>
                </a:cubicBezTo>
                <a:cubicBezTo>
                  <a:pt x="24" y="47"/>
                  <a:pt x="24" y="47"/>
                  <a:pt x="24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9" y="39"/>
                  <a:pt x="5" y="34"/>
                  <a:pt x="1" y="34"/>
                </a:cubicBezTo>
                <a:cubicBezTo>
                  <a:pt x="1" y="34"/>
                  <a:pt x="0" y="34"/>
                  <a:pt x="0" y="34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8"/>
                  <a:pt x="1" y="68"/>
                  <a:pt x="1" y="68"/>
                </a:cubicBezTo>
                <a:cubicBezTo>
                  <a:pt x="5" y="68"/>
                  <a:pt x="8" y="63"/>
                  <a:pt x="10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21" y="57"/>
                  <a:pt x="21" y="57"/>
                </a:cubicBezTo>
                <a:cubicBezTo>
                  <a:pt x="22" y="58"/>
                  <a:pt x="23" y="58"/>
                  <a:pt x="24" y="58"/>
                </a:cubicBezTo>
                <a:cubicBezTo>
                  <a:pt x="25" y="58"/>
                  <a:pt x="27" y="58"/>
                  <a:pt x="27" y="57"/>
                </a:cubicBezTo>
                <a:cubicBezTo>
                  <a:pt x="40" y="43"/>
                  <a:pt x="40" y="43"/>
                  <a:pt x="40" y="43"/>
                </a:cubicBezTo>
                <a:cubicBezTo>
                  <a:pt x="52" y="55"/>
                  <a:pt x="52" y="55"/>
                  <a:pt x="52" y="55"/>
                </a:cubicBezTo>
                <a:cubicBezTo>
                  <a:pt x="53" y="55"/>
                  <a:pt x="53" y="55"/>
                  <a:pt x="54" y="55"/>
                </a:cubicBezTo>
                <a:cubicBezTo>
                  <a:pt x="55" y="55"/>
                  <a:pt x="56" y="55"/>
                  <a:pt x="56" y="55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4"/>
                  <a:pt x="58" y="54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6"/>
                  <a:pt x="59" y="57"/>
                  <a:pt x="60" y="58"/>
                </a:cubicBezTo>
                <a:cubicBezTo>
                  <a:pt x="61" y="59"/>
                  <a:pt x="63" y="59"/>
                  <a:pt x="64" y="58"/>
                </a:cubicBezTo>
                <a:cubicBezTo>
                  <a:pt x="75" y="47"/>
                  <a:pt x="75" y="47"/>
                  <a:pt x="75" y="47"/>
                </a:cubicBezTo>
                <a:cubicBezTo>
                  <a:pt x="77" y="46"/>
                  <a:pt x="77" y="44"/>
                  <a:pt x="76" y="42"/>
                </a:cubicBezTo>
                <a:moveTo>
                  <a:pt x="55" y="53"/>
                </a:moveTo>
                <a:cubicBezTo>
                  <a:pt x="54" y="54"/>
                  <a:pt x="54" y="54"/>
                  <a:pt x="54" y="53"/>
                </a:cubicBezTo>
                <a:cubicBezTo>
                  <a:pt x="20" y="19"/>
                  <a:pt x="20" y="19"/>
                  <a:pt x="20" y="19"/>
                </a:cubicBezTo>
                <a:cubicBezTo>
                  <a:pt x="19" y="19"/>
                  <a:pt x="19" y="18"/>
                  <a:pt x="20" y="18"/>
                </a:cubicBezTo>
                <a:cubicBezTo>
                  <a:pt x="35" y="2"/>
                  <a:pt x="35" y="2"/>
                  <a:pt x="35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7" y="2"/>
                  <a:pt x="37" y="2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7"/>
                  <a:pt x="71" y="37"/>
                  <a:pt x="71" y="38"/>
                </a:cubicBezTo>
                <a:lnTo>
                  <a:pt x="55" y="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800">
              <a:cs typeface="+mn-ea"/>
              <a:sym typeface="+mn-lt"/>
            </a:endParaRPr>
          </a:p>
        </p:txBody>
      </p:sp>
      <p:grpSp>
        <p:nvGrpSpPr>
          <p:cNvPr id="75" name="组合 140"/>
          <p:cNvGrpSpPr>
            <a:grpSpLocks/>
          </p:cNvGrpSpPr>
          <p:nvPr/>
        </p:nvGrpSpPr>
        <p:grpSpPr bwMode="auto">
          <a:xfrm>
            <a:off x="3456353" y="5267790"/>
            <a:ext cx="251560" cy="187284"/>
            <a:chOff x="7545758" y="3102911"/>
            <a:chExt cx="423807" cy="240211"/>
          </a:xfrm>
          <a:solidFill>
            <a:srgbClr val="6D60AA"/>
          </a:solidFill>
        </p:grpSpPr>
        <p:sp>
          <p:nvSpPr>
            <p:cNvPr id="76" name="Freeform 6"/>
            <p:cNvSpPr>
              <a:spLocks/>
            </p:cNvSpPr>
            <p:nvPr/>
          </p:nvSpPr>
          <p:spPr bwMode="auto">
            <a:xfrm>
              <a:off x="7545758" y="3102911"/>
              <a:ext cx="46101" cy="46101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0 h 6"/>
                <a:gd name="T10" fmla="*/ 2147483647 w 6"/>
                <a:gd name="T11" fmla="*/ 0 h 6"/>
                <a:gd name="T12" fmla="*/ 0 w 6"/>
                <a:gd name="T13" fmla="*/ 2147483647 h 6"/>
                <a:gd name="T14" fmla="*/ 0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6">
                  <a:moveTo>
                    <a:pt x="1" y="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800">
                <a:cs typeface="+mn-ea"/>
                <a:sym typeface="+mn-lt"/>
              </a:endParaRPr>
            </a:p>
          </p:txBody>
        </p:sp>
        <p:sp>
          <p:nvSpPr>
            <p:cNvPr id="77" name="Freeform 7"/>
            <p:cNvSpPr>
              <a:spLocks/>
            </p:cNvSpPr>
            <p:nvPr/>
          </p:nvSpPr>
          <p:spPr bwMode="auto">
            <a:xfrm>
              <a:off x="7923464" y="3102911"/>
              <a:ext cx="46101" cy="46101"/>
            </a:xfrm>
            <a:custGeom>
              <a:avLst/>
              <a:gdLst>
                <a:gd name="T0" fmla="*/ 0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0 h 6"/>
                <a:gd name="T14" fmla="*/ 0 w 6"/>
                <a:gd name="T15" fmla="*/ 0 h 6"/>
                <a:gd name="T16" fmla="*/ 0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6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800">
                <a:cs typeface="+mn-ea"/>
                <a:sym typeface="+mn-lt"/>
              </a:endParaRPr>
            </a:p>
          </p:txBody>
        </p:sp>
        <p:sp>
          <p:nvSpPr>
            <p:cNvPr id="78" name="Freeform 8"/>
            <p:cNvSpPr>
              <a:spLocks/>
            </p:cNvSpPr>
            <p:nvPr/>
          </p:nvSpPr>
          <p:spPr bwMode="auto">
            <a:xfrm>
              <a:off x="7545758" y="3288933"/>
              <a:ext cx="46101" cy="54189"/>
            </a:xfrm>
            <a:custGeom>
              <a:avLst/>
              <a:gdLst>
                <a:gd name="T0" fmla="*/ 2147483647 w 6"/>
                <a:gd name="T1" fmla="*/ 2147483647 h 7"/>
                <a:gd name="T2" fmla="*/ 2147483647 w 6"/>
                <a:gd name="T3" fmla="*/ 2147483647 h 7"/>
                <a:gd name="T4" fmla="*/ 2147483647 w 6"/>
                <a:gd name="T5" fmla="*/ 2147483647 h 7"/>
                <a:gd name="T6" fmla="*/ 2147483647 w 6"/>
                <a:gd name="T7" fmla="*/ 0 h 7"/>
                <a:gd name="T8" fmla="*/ 0 w 6"/>
                <a:gd name="T9" fmla="*/ 0 h 7"/>
                <a:gd name="T10" fmla="*/ 0 w 6"/>
                <a:gd name="T11" fmla="*/ 2147483647 h 7"/>
                <a:gd name="T12" fmla="*/ 2147483647 w 6"/>
                <a:gd name="T13" fmla="*/ 2147483647 h 7"/>
                <a:gd name="T14" fmla="*/ 2147483647 w 6"/>
                <a:gd name="T15" fmla="*/ 2147483647 h 7"/>
                <a:gd name="T16" fmla="*/ 2147483647 w 6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1" y="5"/>
                    <a:pt x="1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7"/>
                    <a:pt x="2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800">
                <a:cs typeface="+mn-ea"/>
                <a:sym typeface="+mn-lt"/>
              </a:endParaRPr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7923464" y="3288933"/>
              <a:ext cx="46101" cy="54189"/>
            </a:xfrm>
            <a:custGeom>
              <a:avLst/>
              <a:gdLst>
                <a:gd name="T0" fmla="*/ 2147483647 w 6"/>
                <a:gd name="T1" fmla="*/ 0 h 7"/>
                <a:gd name="T2" fmla="*/ 2147483647 w 6"/>
                <a:gd name="T3" fmla="*/ 2147483647 h 7"/>
                <a:gd name="T4" fmla="*/ 2147483647 w 6"/>
                <a:gd name="T5" fmla="*/ 2147483647 h 7"/>
                <a:gd name="T6" fmla="*/ 0 w 6"/>
                <a:gd name="T7" fmla="*/ 2147483647 h 7"/>
                <a:gd name="T8" fmla="*/ 0 w 6"/>
                <a:gd name="T9" fmla="*/ 2147483647 h 7"/>
                <a:gd name="T10" fmla="*/ 2147483647 w 6"/>
                <a:gd name="T11" fmla="*/ 2147483647 h 7"/>
                <a:gd name="T12" fmla="*/ 2147483647 w 6"/>
                <a:gd name="T13" fmla="*/ 2147483647 h 7"/>
                <a:gd name="T14" fmla="*/ 2147483647 w 6"/>
                <a:gd name="T15" fmla="*/ 0 h 7"/>
                <a:gd name="T16" fmla="*/ 2147483647 w 6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7">
                  <a:moveTo>
                    <a:pt x="5" y="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4" y="5"/>
                    <a:pt x="3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6" y="5"/>
                    <a:pt x="6" y="4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800">
                <a:cs typeface="+mn-ea"/>
                <a:sym typeface="+mn-lt"/>
              </a:endParaRPr>
            </a:p>
          </p:txBody>
        </p:sp>
        <p:sp>
          <p:nvSpPr>
            <p:cNvPr id="85" name="Freeform 11"/>
            <p:cNvSpPr>
              <a:spLocks/>
            </p:cNvSpPr>
            <p:nvPr/>
          </p:nvSpPr>
          <p:spPr bwMode="auto">
            <a:xfrm>
              <a:off x="7869274" y="3195922"/>
              <a:ext cx="23455" cy="38822"/>
            </a:xfrm>
            <a:custGeom>
              <a:avLst/>
              <a:gdLst>
                <a:gd name="T0" fmla="*/ 2147483647 w 3"/>
                <a:gd name="T1" fmla="*/ 2147483647 h 5"/>
                <a:gd name="T2" fmla="*/ 0 w 3"/>
                <a:gd name="T3" fmla="*/ 2147483647 h 5"/>
                <a:gd name="T4" fmla="*/ 0 w 3"/>
                <a:gd name="T5" fmla="*/ 2147483647 h 5"/>
                <a:gd name="T6" fmla="*/ 2147483647 w 3"/>
                <a:gd name="T7" fmla="*/ 2147483647 h 5"/>
                <a:gd name="T8" fmla="*/ 2147483647 w 3"/>
                <a:gd name="T9" fmla="*/ 2147483647 h 5"/>
                <a:gd name="T10" fmla="*/ 2147483647 w 3"/>
                <a:gd name="T11" fmla="*/ 0 h 5"/>
                <a:gd name="T12" fmla="*/ 2147483647 w 3"/>
                <a:gd name="T13" fmla="*/ 0 h 5"/>
                <a:gd name="T14" fmla="*/ 2147483647 w 3"/>
                <a:gd name="T15" fmla="*/ 2147483647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800">
                <a:cs typeface="+mn-ea"/>
                <a:sym typeface="+mn-lt"/>
              </a:endParaRPr>
            </a:p>
          </p:txBody>
        </p:sp>
        <p:sp>
          <p:nvSpPr>
            <p:cNvPr id="86" name="Freeform 12"/>
            <p:cNvSpPr>
              <a:spLocks noEditPoints="1"/>
            </p:cNvSpPr>
            <p:nvPr/>
          </p:nvSpPr>
          <p:spPr bwMode="auto">
            <a:xfrm>
              <a:off x="7568404" y="3165188"/>
              <a:ext cx="385793" cy="115657"/>
            </a:xfrm>
            <a:custGeom>
              <a:avLst/>
              <a:gdLst>
                <a:gd name="T0" fmla="*/ 0 w 50"/>
                <a:gd name="T1" fmla="*/ 2147483647 h 15"/>
                <a:gd name="T2" fmla="*/ 2147483647 w 50"/>
                <a:gd name="T3" fmla="*/ 2147483647 h 15"/>
                <a:gd name="T4" fmla="*/ 2147483647 w 50"/>
                <a:gd name="T5" fmla="*/ 2147483647 h 15"/>
                <a:gd name="T6" fmla="*/ 2147483647 w 50"/>
                <a:gd name="T7" fmla="*/ 0 h 15"/>
                <a:gd name="T8" fmla="*/ 2147483647 w 50"/>
                <a:gd name="T9" fmla="*/ 2147483647 h 15"/>
                <a:gd name="T10" fmla="*/ 2147483647 w 50"/>
                <a:gd name="T11" fmla="*/ 2147483647 h 15"/>
                <a:gd name="T12" fmla="*/ 2147483647 w 50"/>
                <a:gd name="T13" fmla="*/ 2147483647 h 15"/>
                <a:gd name="T14" fmla="*/ 2147483647 w 50"/>
                <a:gd name="T15" fmla="*/ 2147483647 h 15"/>
                <a:gd name="T16" fmla="*/ 2147483647 w 50"/>
                <a:gd name="T17" fmla="*/ 2147483647 h 15"/>
                <a:gd name="T18" fmla="*/ 2147483647 w 50"/>
                <a:gd name="T19" fmla="*/ 2147483647 h 15"/>
                <a:gd name="T20" fmla="*/ 2147483647 w 50"/>
                <a:gd name="T21" fmla="*/ 2147483647 h 15"/>
                <a:gd name="T22" fmla="*/ 2147483647 w 50"/>
                <a:gd name="T23" fmla="*/ 2147483647 h 15"/>
                <a:gd name="T24" fmla="*/ 2147483647 w 50"/>
                <a:gd name="T25" fmla="*/ 2147483647 h 15"/>
                <a:gd name="T26" fmla="*/ 2147483647 w 50"/>
                <a:gd name="T27" fmla="*/ 2147483647 h 15"/>
                <a:gd name="T28" fmla="*/ 2147483647 w 50"/>
                <a:gd name="T29" fmla="*/ 2147483647 h 15"/>
                <a:gd name="T30" fmla="*/ 2147483647 w 50"/>
                <a:gd name="T31" fmla="*/ 2147483647 h 15"/>
                <a:gd name="T32" fmla="*/ 2147483647 w 50"/>
                <a:gd name="T33" fmla="*/ 2147483647 h 15"/>
                <a:gd name="T34" fmla="*/ 2147483647 w 50"/>
                <a:gd name="T35" fmla="*/ 2147483647 h 15"/>
                <a:gd name="T36" fmla="*/ 2147483647 w 50"/>
                <a:gd name="T37" fmla="*/ 2147483647 h 15"/>
                <a:gd name="T38" fmla="*/ 2147483647 w 50"/>
                <a:gd name="T39" fmla="*/ 2147483647 h 15"/>
                <a:gd name="T40" fmla="*/ 2147483647 w 50"/>
                <a:gd name="T41" fmla="*/ 2147483647 h 15"/>
                <a:gd name="T42" fmla="*/ 2147483647 w 50"/>
                <a:gd name="T43" fmla="*/ 2147483647 h 15"/>
                <a:gd name="T44" fmla="*/ 2147483647 w 50"/>
                <a:gd name="T45" fmla="*/ 2147483647 h 15"/>
                <a:gd name="T46" fmla="*/ 2147483647 w 50"/>
                <a:gd name="T47" fmla="*/ 2147483647 h 15"/>
                <a:gd name="T48" fmla="*/ 2147483647 w 50"/>
                <a:gd name="T49" fmla="*/ 2147483647 h 15"/>
                <a:gd name="T50" fmla="*/ 2147483647 w 50"/>
                <a:gd name="T51" fmla="*/ 2147483647 h 15"/>
                <a:gd name="T52" fmla="*/ 2147483647 w 50"/>
                <a:gd name="T53" fmla="*/ 2147483647 h 15"/>
                <a:gd name="T54" fmla="*/ 2147483647 w 50"/>
                <a:gd name="T55" fmla="*/ 2147483647 h 15"/>
                <a:gd name="T56" fmla="*/ 2147483647 w 50"/>
                <a:gd name="T57" fmla="*/ 2147483647 h 15"/>
                <a:gd name="T58" fmla="*/ 2147483647 w 50"/>
                <a:gd name="T59" fmla="*/ 2147483647 h 15"/>
                <a:gd name="T60" fmla="*/ 2147483647 w 50"/>
                <a:gd name="T61" fmla="*/ 2147483647 h 15"/>
                <a:gd name="T62" fmla="*/ 2147483647 w 50"/>
                <a:gd name="T63" fmla="*/ 2147483647 h 15"/>
                <a:gd name="T64" fmla="*/ 2147483647 w 50"/>
                <a:gd name="T65" fmla="*/ 2147483647 h 15"/>
                <a:gd name="T66" fmla="*/ 2147483647 w 50"/>
                <a:gd name="T67" fmla="*/ 2147483647 h 15"/>
                <a:gd name="T68" fmla="*/ 2147483647 w 50"/>
                <a:gd name="T69" fmla="*/ 2147483647 h 15"/>
                <a:gd name="T70" fmla="*/ 2147483647 w 50"/>
                <a:gd name="T71" fmla="*/ 2147483647 h 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0" h="15">
                  <a:moveTo>
                    <a:pt x="0" y="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2" y="15"/>
                    <a:pt x="3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8" y="15"/>
                    <a:pt x="50" y="14"/>
                    <a:pt x="50" y="13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0" y="1"/>
                    <a:pt x="48" y="0"/>
                    <a:pt x="4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lose/>
                  <a:moveTo>
                    <a:pt x="12" y="12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12"/>
                    <a:pt x="13" y="12"/>
                    <a:pt x="13" y="12"/>
                  </a:cubicBezTo>
                  <a:lnTo>
                    <a:pt x="12" y="12"/>
                  </a:lnTo>
                  <a:close/>
                  <a:moveTo>
                    <a:pt x="21" y="12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lnTo>
                    <a:pt x="21" y="12"/>
                  </a:lnTo>
                  <a:close/>
                  <a:moveTo>
                    <a:pt x="30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7" y="8"/>
                    <a:pt x="28" y="7"/>
                    <a:pt x="28" y="6"/>
                  </a:cubicBezTo>
                  <a:cubicBezTo>
                    <a:pt x="28" y="5"/>
                    <a:pt x="28" y="4"/>
                    <a:pt x="27" y="4"/>
                  </a:cubicBezTo>
                  <a:cubicBezTo>
                    <a:pt x="26" y="4"/>
                    <a:pt x="25" y="4"/>
                    <a:pt x="25" y="5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9" y="3"/>
                    <a:pt x="30" y="4"/>
                    <a:pt x="30" y="5"/>
                  </a:cubicBezTo>
                  <a:cubicBezTo>
                    <a:pt x="30" y="7"/>
                    <a:pt x="28" y="8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0" y="11"/>
                    <a:pt x="30" y="11"/>
                    <a:pt x="30" y="11"/>
                  </a:cubicBezTo>
                  <a:lnTo>
                    <a:pt x="30" y="12"/>
                  </a:lnTo>
                  <a:close/>
                  <a:moveTo>
                    <a:pt x="34" y="12"/>
                  </a:moveTo>
                  <a:cubicBezTo>
                    <a:pt x="33" y="12"/>
                    <a:pt x="32" y="12"/>
                    <a:pt x="31" y="12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1"/>
                    <a:pt x="33" y="11"/>
                    <a:pt x="34" y="11"/>
                  </a:cubicBezTo>
                  <a:cubicBezTo>
                    <a:pt x="35" y="11"/>
                    <a:pt x="36" y="10"/>
                    <a:pt x="36" y="9"/>
                  </a:cubicBezTo>
                  <a:cubicBezTo>
                    <a:pt x="36" y="8"/>
                    <a:pt x="34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4" y="7"/>
                    <a:pt x="35" y="6"/>
                    <a:pt x="35" y="5"/>
                  </a:cubicBezTo>
                  <a:cubicBezTo>
                    <a:pt x="35" y="4"/>
                    <a:pt x="35" y="4"/>
                    <a:pt x="34" y="4"/>
                  </a:cubicBezTo>
                  <a:cubicBezTo>
                    <a:pt x="33" y="4"/>
                    <a:pt x="32" y="4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6" y="3"/>
                    <a:pt x="37" y="4"/>
                    <a:pt x="37" y="5"/>
                  </a:cubicBezTo>
                  <a:cubicBezTo>
                    <a:pt x="37" y="6"/>
                    <a:pt x="36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6" y="7"/>
                    <a:pt x="37" y="8"/>
                    <a:pt x="37" y="9"/>
                  </a:cubicBezTo>
                  <a:cubicBezTo>
                    <a:pt x="37" y="11"/>
                    <a:pt x="36" y="12"/>
                    <a:pt x="34" y="12"/>
                  </a:cubicBezTo>
                  <a:close/>
                  <a:moveTo>
                    <a:pt x="45" y="10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5" y="9"/>
                    <a:pt x="45" y="9"/>
                    <a:pt x="45" y="9"/>
                  </a:cubicBezTo>
                  <a:lnTo>
                    <a:pt x="45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7" name="Freeform 13"/>
            <p:cNvSpPr>
              <a:spLocks/>
            </p:cNvSpPr>
            <p:nvPr/>
          </p:nvSpPr>
          <p:spPr bwMode="auto">
            <a:xfrm>
              <a:off x="7630681" y="3195922"/>
              <a:ext cx="22646" cy="30734"/>
            </a:xfrm>
            <a:custGeom>
              <a:avLst/>
              <a:gdLst>
                <a:gd name="T0" fmla="*/ 2147483647 w 3"/>
                <a:gd name="T1" fmla="*/ 0 h 4"/>
                <a:gd name="T2" fmla="*/ 2147483647 w 3"/>
                <a:gd name="T3" fmla="*/ 0 h 4"/>
                <a:gd name="T4" fmla="*/ 2147483647 w 3"/>
                <a:gd name="T5" fmla="*/ 2147483647 h 4"/>
                <a:gd name="T6" fmla="*/ 0 w 3"/>
                <a:gd name="T7" fmla="*/ 2147483647 h 4"/>
                <a:gd name="T8" fmla="*/ 2147483647 w 3"/>
                <a:gd name="T9" fmla="*/ 2147483647 h 4"/>
                <a:gd name="T10" fmla="*/ 2147483647 w 3"/>
                <a:gd name="T11" fmla="*/ 2147483647 h 4"/>
                <a:gd name="T12" fmla="*/ 2147483647 w 3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800">
                <a:cs typeface="+mn-ea"/>
                <a:sym typeface="+mn-lt"/>
              </a:endParaRPr>
            </a:p>
          </p:txBody>
        </p:sp>
      </p:grpSp>
      <p:cxnSp>
        <p:nvCxnSpPr>
          <p:cNvPr id="89" name="直接箭头连接符 88"/>
          <p:cNvCxnSpPr>
            <a:cxnSpLocks/>
          </p:cNvCxnSpPr>
          <p:nvPr/>
        </p:nvCxnSpPr>
        <p:spPr bwMode="auto">
          <a:xfrm flipV="1">
            <a:off x="2367100" y="5040693"/>
            <a:ext cx="792172" cy="268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框 71"/>
          <p:cNvSpPr txBox="1">
            <a:spLocks noChangeArrowheads="1"/>
          </p:cNvSpPr>
          <p:nvPr/>
        </p:nvSpPr>
        <p:spPr bwMode="auto">
          <a:xfrm>
            <a:off x="1935061" y="4727992"/>
            <a:ext cx="466616" cy="21544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ANPR</a:t>
            </a:r>
            <a:endParaRPr lang="zh-CN" altLang="en-US" sz="800" dirty="0">
              <a:solidFill>
                <a:schemeClr val="bg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101" name="文本框 76"/>
          <p:cNvSpPr txBox="1">
            <a:spLocks noChangeArrowheads="1"/>
          </p:cNvSpPr>
          <p:nvPr/>
        </p:nvSpPr>
        <p:spPr bwMode="auto">
          <a:xfrm>
            <a:off x="2814893" y="5834263"/>
            <a:ext cx="1091718" cy="21544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Please slow down!</a:t>
            </a:r>
            <a:endParaRPr lang="zh-CN" altLang="en-US" sz="800" dirty="0">
              <a:solidFill>
                <a:schemeClr val="bg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104" name="policeman_91106"/>
          <p:cNvSpPr>
            <a:spLocks noChangeAspect="1"/>
          </p:cNvSpPr>
          <p:nvPr/>
        </p:nvSpPr>
        <p:spPr bwMode="auto">
          <a:xfrm>
            <a:off x="5006860" y="5523208"/>
            <a:ext cx="206397" cy="237399"/>
          </a:xfrm>
          <a:custGeom>
            <a:avLst/>
            <a:gdLst>
              <a:gd name="T0" fmla="*/ 194954 w 536509"/>
              <a:gd name="T1" fmla="*/ 520224 h 604675"/>
              <a:gd name="T2" fmla="*/ 325221 w 536509"/>
              <a:gd name="T3" fmla="*/ 518735 h 604675"/>
              <a:gd name="T4" fmla="*/ 325221 w 536509"/>
              <a:gd name="T5" fmla="*/ 518735 h 604675"/>
              <a:gd name="T6" fmla="*/ 293993 w 536509"/>
              <a:gd name="T7" fmla="*/ 507656 h 604675"/>
              <a:gd name="T8" fmla="*/ 356561 w 536509"/>
              <a:gd name="T9" fmla="*/ 507656 h 604675"/>
              <a:gd name="T10" fmla="*/ 194954 w 536509"/>
              <a:gd name="T11" fmla="*/ 464459 h 604675"/>
              <a:gd name="T12" fmla="*/ 194954 w 536509"/>
              <a:gd name="T13" fmla="*/ 464459 h 604675"/>
              <a:gd name="T14" fmla="*/ 368495 w 536509"/>
              <a:gd name="T15" fmla="*/ 524507 h 604675"/>
              <a:gd name="T16" fmla="*/ 539916 w 536509"/>
              <a:gd name="T17" fmla="*/ 592933 h 604675"/>
              <a:gd name="T18" fmla="*/ 217260 w 536509"/>
              <a:gd name="T19" fmla="*/ 463063 h 604675"/>
              <a:gd name="T20" fmla="*/ 190382 w 536509"/>
              <a:gd name="T21" fmla="*/ 565935 h 604675"/>
              <a:gd name="T22" fmla="*/ 149228 w 536509"/>
              <a:gd name="T23" fmla="*/ 500301 h 604675"/>
              <a:gd name="T24" fmla="*/ 295555 w 536509"/>
              <a:gd name="T25" fmla="*/ 592933 h 604675"/>
              <a:gd name="T26" fmla="*/ 270348 w 536509"/>
              <a:gd name="T27" fmla="*/ 513335 h 604675"/>
              <a:gd name="T28" fmla="*/ 287524 w 536509"/>
              <a:gd name="T29" fmla="*/ 420890 h 604675"/>
              <a:gd name="T30" fmla="*/ 361356 w 536509"/>
              <a:gd name="T31" fmla="*/ 455895 h 604675"/>
              <a:gd name="T32" fmla="*/ 326002 w 536509"/>
              <a:gd name="T33" fmla="*/ 425546 h 604675"/>
              <a:gd name="T34" fmla="*/ 393686 w 536509"/>
              <a:gd name="T35" fmla="*/ 344718 h 604675"/>
              <a:gd name="T36" fmla="*/ 327314 w 536509"/>
              <a:gd name="T37" fmla="*/ 345368 h 604675"/>
              <a:gd name="T38" fmla="*/ 486046 w 536509"/>
              <a:gd name="T39" fmla="*/ 282548 h 604675"/>
              <a:gd name="T40" fmla="*/ 157257 w 536509"/>
              <a:gd name="T41" fmla="*/ 245868 h 604675"/>
              <a:gd name="T42" fmla="*/ 343061 w 536509"/>
              <a:gd name="T43" fmla="*/ 230876 h 604675"/>
              <a:gd name="T44" fmla="*/ 294969 w 536509"/>
              <a:gd name="T45" fmla="*/ 272687 h 604675"/>
              <a:gd name="T46" fmla="*/ 331903 w 536509"/>
              <a:gd name="T47" fmla="*/ 272687 h 604675"/>
              <a:gd name="T48" fmla="*/ 403737 w 536509"/>
              <a:gd name="T49" fmla="*/ 240724 h 604675"/>
              <a:gd name="T50" fmla="*/ 245367 w 536509"/>
              <a:gd name="T51" fmla="*/ 240724 h 604675"/>
              <a:gd name="T52" fmla="*/ 212464 w 536509"/>
              <a:gd name="T53" fmla="*/ 354513 h 604675"/>
              <a:gd name="T54" fmla="*/ 460284 w 536509"/>
              <a:gd name="T55" fmla="*/ 189731 h 604675"/>
              <a:gd name="T56" fmla="*/ 489950 w 536509"/>
              <a:gd name="T57" fmla="*/ 180608 h 604675"/>
              <a:gd name="T58" fmla="*/ 159041 w 536509"/>
              <a:gd name="T59" fmla="*/ 180515 h 604675"/>
              <a:gd name="T60" fmla="*/ 151904 w 536509"/>
              <a:gd name="T61" fmla="*/ 148675 h 604675"/>
              <a:gd name="T62" fmla="*/ 325891 w 536509"/>
              <a:gd name="T63" fmla="*/ 187404 h 604675"/>
              <a:gd name="T64" fmla="*/ 376957 w 536509"/>
              <a:gd name="T65" fmla="*/ 84435 h 604675"/>
              <a:gd name="T66" fmla="*/ 373276 w 536509"/>
              <a:gd name="T67" fmla="*/ 96268 h 604675"/>
              <a:gd name="T68" fmla="*/ 275912 w 536509"/>
              <a:gd name="T69" fmla="*/ 96268 h 604675"/>
              <a:gd name="T70" fmla="*/ 325207 w 536509"/>
              <a:gd name="T71" fmla="*/ 71018 h 604675"/>
              <a:gd name="T72" fmla="*/ 325207 w 536509"/>
              <a:gd name="T73" fmla="*/ 52384 h 604675"/>
              <a:gd name="T74" fmla="*/ 392681 w 536509"/>
              <a:gd name="T75" fmla="*/ 107915 h 604675"/>
              <a:gd name="T76" fmla="*/ 267214 w 536509"/>
              <a:gd name="T77" fmla="*/ 114902 h 604675"/>
              <a:gd name="T78" fmla="*/ 292419 w 536509"/>
              <a:gd name="T79" fmla="*/ 65801 h 604675"/>
              <a:gd name="T80" fmla="*/ 110637 w 536509"/>
              <a:gd name="T81" fmla="*/ 103244 h 604675"/>
              <a:gd name="T82" fmla="*/ 497311 w 536509"/>
              <a:gd name="T83" fmla="*/ 112554 h 604675"/>
              <a:gd name="T84" fmla="*/ 324551 w 536509"/>
              <a:gd name="T85" fmla="*/ 18619 h 604675"/>
              <a:gd name="T86" fmla="*/ 443889 w 536509"/>
              <a:gd name="T87" fmla="*/ 34167 h 604675"/>
              <a:gd name="T88" fmla="*/ 519618 w 536509"/>
              <a:gd name="T89" fmla="*/ 121863 h 604675"/>
              <a:gd name="T90" fmla="*/ 505342 w 536509"/>
              <a:gd name="T91" fmla="*/ 231159 h 604675"/>
              <a:gd name="T92" fmla="*/ 482478 w 536509"/>
              <a:gd name="T93" fmla="*/ 308337 h 604675"/>
              <a:gd name="T94" fmla="*/ 439762 w 536509"/>
              <a:gd name="T95" fmla="*/ 444444 h 604675"/>
              <a:gd name="T96" fmla="*/ 649104 w 536509"/>
              <a:gd name="T97" fmla="*/ 602243 h 604675"/>
              <a:gd name="T98" fmla="*/ 86993 w 536509"/>
              <a:gd name="T99" fmla="*/ 592933 h 604675"/>
              <a:gd name="T100" fmla="*/ 265218 w 536509"/>
              <a:gd name="T101" fmla="*/ 416236 h 604675"/>
              <a:gd name="T102" fmla="*/ 166625 w 536509"/>
              <a:gd name="T103" fmla="*/ 305078 h 604675"/>
              <a:gd name="T104" fmla="*/ 138186 w 536509"/>
              <a:gd name="T105" fmla="*/ 172136 h 604675"/>
              <a:gd name="T106" fmla="*/ 88331 w 536509"/>
              <a:gd name="T107" fmla="*/ 112554 h 60467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36509" h="604675">
                <a:moveTo>
                  <a:pt x="141778" y="514374"/>
                </a:moveTo>
                <a:lnTo>
                  <a:pt x="141778" y="532416"/>
                </a:lnTo>
                <a:lnTo>
                  <a:pt x="151458" y="540516"/>
                </a:lnTo>
                <a:lnTo>
                  <a:pt x="161137" y="532416"/>
                </a:lnTo>
                <a:lnTo>
                  <a:pt x="161137" y="514374"/>
                </a:lnTo>
                <a:lnTo>
                  <a:pt x="157358" y="517504"/>
                </a:lnTo>
                <a:cubicBezTo>
                  <a:pt x="155606" y="518885"/>
                  <a:pt x="153578" y="519621"/>
                  <a:pt x="151458" y="519621"/>
                </a:cubicBezTo>
                <a:cubicBezTo>
                  <a:pt x="149338" y="519621"/>
                  <a:pt x="147217" y="518885"/>
                  <a:pt x="145558" y="517504"/>
                </a:cubicBezTo>
                <a:lnTo>
                  <a:pt x="141778" y="514374"/>
                </a:lnTo>
                <a:close/>
                <a:moveTo>
                  <a:pt x="268808" y="512901"/>
                </a:moveTo>
                <a:lnTo>
                  <a:pt x="262723" y="514834"/>
                </a:lnTo>
                <a:lnTo>
                  <a:pt x="262723" y="586265"/>
                </a:lnTo>
                <a:lnTo>
                  <a:pt x="274707" y="586265"/>
                </a:lnTo>
                <a:lnTo>
                  <a:pt x="274707" y="514834"/>
                </a:lnTo>
                <a:lnTo>
                  <a:pt x="268808" y="512901"/>
                </a:lnTo>
                <a:close/>
                <a:moveTo>
                  <a:pt x="224099" y="471387"/>
                </a:moveTo>
                <a:lnTo>
                  <a:pt x="221702" y="484918"/>
                </a:lnTo>
                <a:lnTo>
                  <a:pt x="234239" y="492558"/>
                </a:lnTo>
                <a:cubicBezTo>
                  <a:pt x="235068" y="493111"/>
                  <a:pt x="235806" y="493663"/>
                  <a:pt x="236451" y="494399"/>
                </a:cubicBezTo>
                <a:lnTo>
                  <a:pt x="242996" y="501947"/>
                </a:lnTo>
                <a:lnTo>
                  <a:pt x="255625" y="497805"/>
                </a:lnTo>
                <a:cubicBezTo>
                  <a:pt x="241613" y="494123"/>
                  <a:pt x="230090" y="484274"/>
                  <a:pt x="224099" y="471387"/>
                </a:cubicBezTo>
                <a:close/>
                <a:moveTo>
                  <a:pt x="313332" y="469730"/>
                </a:moveTo>
                <a:cubicBezTo>
                  <a:pt x="307525" y="483261"/>
                  <a:pt x="295910" y="493663"/>
                  <a:pt x="281529" y="497713"/>
                </a:cubicBezTo>
                <a:lnTo>
                  <a:pt x="294711" y="501947"/>
                </a:lnTo>
                <a:lnTo>
                  <a:pt x="301256" y="494399"/>
                </a:lnTo>
                <a:cubicBezTo>
                  <a:pt x="301809" y="493663"/>
                  <a:pt x="302547" y="493111"/>
                  <a:pt x="303376" y="492558"/>
                </a:cubicBezTo>
                <a:lnTo>
                  <a:pt x="316006" y="484918"/>
                </a:lnTo>
                <a:lnTo>
                  <a:pt x="313332" y="469730"/>
                </a:lnTo>
                <a:close/>
                <a:moveTo>
                  <a:pt x="161137" y="459236"/>
                </a:moveTo>
                <a:cubicBezTo>
                  <a:pt x="155790" y="460341"/>
                  <a:pt x="148969" y="462182"/>
                  <a:pt x="141778" y="465588"/>
                </a:cubicBezTo>
                <a:lnTo>
                  <a:pt x="141778" y="490349"/>
                </a:lnTo>
                <a:lnTo>
                  <a:pt x="151458" y="498450"/>
                </a:lnTo>
                <a:lnTo>
                  <a:pt x="161137" y="490349"/>
                </a:lnTo>
                <a:lnTo>
                  <a:pt x="161137" y="459236"/>
                </a:lnTo>
                <a:close/>
                <a:moveTo>
                  <a:pt x="329925" y="457856"/>
                </a:moveTo>
                <a:lnTo>
                  <a:pt x="335180" y="487956"/>
                </a:lnTo>
                <a:cubicBezTo>
                  <a:pt x="335825" y="491638"/>
                  <a:pt x="334166" y="495412"/>
                  <a:pt x="330939" y="497345"/>
                </a:cubicBezTo>
                <a:lnTo>
                  <a:pt x="314254" y="507562"/>
                </a:lnTo>
                <a:lnTo>
                  <a:pt x="304575" y="518608"/>
                </a:lnTo>
                <a:cubicBezTo>
                  <a:pt x="302823" y="520726"/>
                  <a:pt x="300242" y="521830"/>
                  <a:pt x="297661" y="521830"/>
                </a:cubicBezTo>
                <a:cubicBezTo>
                  <a:pt x="296647" y="521830"/>
                  <a:pt x="295725" y="521646"/>
                  <a:pt x="294803" y="521370"/>
                </a:cubicBezTo>
                <a:lnTo>
                  <a:pt x="293144" y="520818"/>
                </a:lnTo>
                <a:lnTo>
                  <a:pt x="293144" y="586265"/>
                </a:lnTo>
                <a:lnTo>
                  <a:pt x="446261" y="586265"/>
                </a:lnTo>
                <a:lnTo>
                  <a:pt x="446261" y="567395"/>
                </a:lnTo>
                <a:cubicBezTo>
                  <a:pt x="446261" y="529286"/>
                  <a:pt x="436490" y="500291"/>
                  <a:pt x="417408" y="481328"/>
                </a:cubicBezTo>
                <a:cubicBezTo>
                  <a:pt x="393809" y="457948"/>
                  <a:pt x="363849" y="457856"/>
                  <a:pt x="363572" y="457856"/>
                </a:cubicBezTo>
                <a:lnTo>
                  <a:pt x="329925" y="457856"/>
                </a:lnTo>
                <a:close/>
                <a:moveTo>
                  <a:pt x="179574" y="457856"/>
                </a:moveTo>
                <a:lnTo>
                  <a:pt x="179574" y="493939"/>
                </a:lnTo>
                <a:lnTo>
                  <a:pt x="179574" y="494675"/>
                </a:lnTo>
                <a:lnTo>
                  <a:pt x="179574" y="536742"/>
                </a:lnTo>
                <a:cubicBezTo>
                  <a:pt x="179574" y="539504"/>
                  <a:pt x="178375" y="542081"/>
                  <a:pt x="176255" y="543830"/>
                </a:cubicBezTo>
                <a:lnTo>
                  <a:pt x="157358" y="559571"/>
                </a:lnTo>
                <a:cubicBezTo>
                  <a:pt x="155606" y="560951"/>
                  <a:pt x="153578" y="561688"/>
                  <a:pt x="151458" y="561688"/>
                </a:cubicBezTo>
                <a:cubicBezTo>
                  <a:pt x="149338" y="561688"/>
                  <a:pt x="147217" y="560951"/>
                  <a:pt x="145558" y="559571"/>
                </a:cubicBezTo>
                <a:lnTo>
                  <a:pt x="126660" y="543830"/>
                </a:lnTo>
                <a:cubicBezTo>
                  <a:pt x="124540" y="542081"/>
                  <a:pt x="123342" y="539504"/>
                  <a:pt x="123342" y="536742"/>
                </a:cubicBezTo>
                <a:lnTo>
                  <a:pt x="123342" y="494675"/>
                </a:lnTo>
                <a:lnTo>
                  <a:pt x="123342" y="493939"/>
                </a:lnTo>
                <a:lnTo>
                  <a:pt x="123342" y="477554"/>
                </a:lnTo>
                <a:cubicBezTo>
                  <a:pt x="105735" y="492742"/>
                  <a:pt x="90340" y="519621"/>
                  <a:pt x="90340" y="567395"/>
                </a:cubicBezTo>
                <a:lnTo>
                  <a:pt x="90340" y="586265"/>
                </a:lnTo>
                <a:lnTo>
                  <a:pt x="244287" y="586265"/>
                </a:lnTo>
                <a:lnTo>
                  <a:pt x="244287" y="520910"/>
                </a:lnTo>
                <a:lnTo>
                  <a:pt x="242904" y="521370"/>
                </a:lnTo>
                <a:cubicBezTo>
                  <a:pt x="241890" y="521646"/>
                  <a:pt x="240968" y="521830"/>
                  <a:pt x="240046" y="521830"/>
                </a:cubicBezTo>
                <a:cubicBezTo>
                  <a:pt x="237373" y="521830"/>
                  <a:pt x="234792" y="520726"/>
                  <a:pt x="233040" y="518608"/>
                </a:cubicBezTo>
                <a:lnTo>
                  <a:pt x="223453" y="507562"/>
                </a:lnTo>
                <a:lnTo>
                  <a:pt x="206768" y="497345"/>
                </a:lnTo>
                <a:cubicBezTo>
                  <a:pt x="203542" y="495412"/>
                  <a:pt x="201790" y="491638"/>
                  <a:pt x="202435" y="487956"/>
                </a:cubicBezTo>
                <a:lnTo>
                  <a:pt x="207690" y="457856"/>
                </a:lnTo>
                <a:lnTo>
                  <a:pt x="179574" y="457856"/>
                </a:lnTo>
                <a:close/>
                <a:moveTo>
                  <a:pt x="237650" y="416157"/>
                </a:moveTo>
                <a:lnTo>
                  <a:pt x="237650" y="448651"/>
                </a:lnTo>
                <a:cubicBezTo>
                  <a:pt x="237650" y="448743"/>
                  <a:pt x="237650" y="448835"/>
                  <a:pt x="237650" y="448835"/>
                </a:cubicBezTo>
                <a:cubicBezTo>
                  <a:pt x="237834" y="449479"/>
                  <a:pt x="237834" y="450123"/>
                  <a:pt x="237834" y="450768"/>
                </a:cubicBezTo>
                <a:cubicBezTo>
                  <a:pt x="237834" y="467521"/>
                  <a:pt x="251477" y="481144"/>
                  <a:pt x="268254" y="481144"/>
                </a:cubicBezTo>
                <a:cubicBezTo>
                  <a:pt x="285032" y="481144"/>
                  <a:pt x="298675" y="467521"/>
                  <a:pt x="298675" y="450768"/>
                </a:cubicBezTo>
                <a:cubicBezTo>
                  <a:pt x="298675" y="450123"/>
                  <a:pt x="298767" y="449479"/>
                  <a:pt x="298859" y="448835"/>
                </a:cubicBezTo>
                <a:cubicBezTo>
                  <a:pt x="298859" y="448835"/>
                  <a:pt x="298859" y="448743"/>
                  <a:pt x="298859" y="448651"/>
                </a:cubicBezTo>
                <a:lnTo>
                  <a:pt x="298859" y="416157"/>
                </a:lnTo>
                <a:cubicBezTo>
                  <a:pt x="290102" y="418458"/>
                  <a:pt x="280515" y="420023"/>
                  <a:pt x="270006" y="420667"/>
                </a:cubicBezTo>
                <a:cubicBezTo>
                  <a:pt x="269822" y="420760"/>
                  <a:pt x="269637" y="420760"/>
                  <a:pt x="269453" y="420760"/>
                </a:cubicBezTo>
                <a:lnTo>
                  <a:pt x="267148" y="420760"/>
                </a:lnTo>
                <a:cubicBezTo>
                  <a:pt x="266964" y="420760"/>
                  <a:pt x="266687" y="420760"/>
                  <a:pt x="266503" y="420667"/>
                </a:cubicBezTo>
                <a:cubicBezTo>
                  <a:pt x="256086" y="420023"/>
                  <a:pt x="246499" y="418458"/>
                  <a:pt x="237650" y="416157"/>
                </a:cubicBezTo>
                <a:close/>
                <a:moveTo>
                  <a:pt x="324013" y="327870"/>
                </a:moveTo>
                <a:cubicBezTo>
                  <a:pt x="327978" y="331090"/>
                  <a:pt x="328623" y="336885"/>
                  <a:pt x="325396" y="340841"/>
                </a:cubicBezTo>
                <a:cubicBezTo>
                  <a:pt x="323829" y="342773"/>
                  <a:pt x="308892" y="359884"/>
                  <a:pt x="270538" y="359884"/>
                </a:cubicBezTo>
                <a:cubicBezTo>
                  <a:pt x="232275" y="359884"/>
                  <a:pt x="212914" y="342589"/>
                  <a:pt x="212084" y="341853"/>
                </a:cubicBezTo>
                <a:cubicBezTo>
                  <a:pt x="208304" y="338449"/>
                  <a:pt x="208027" y="332654"/>
                  <a:pt x="211438" y="328882"/>
                </a:cubicBezTo>
                <a:cubicBezTo>
                  <a:pt x="214850" y="325110"/>
                  <a:pt x="220658" y="324834"/>
                  <a:pt x="224438" y="328238"/>
                </a:cubicBezTo>
                <a:cubicBezTo>
                  <a:pt x="225176" y="328882"/>
                  <a:pt x="240020" y="341485"/>
                  <a:pt x="270538" y="341485"/>
                </a:cubicBezTo>
                <a:cubicBezTo>
                  <a:pt x="299857" y="341485"/>
                  <a:pt x="311013" y="329434"/>
                  <a:pt x="311105" y="329250"/>
                </a:cubicBezTo>
                <a:cubicBezTo>
                  <a:pt x="314240" y="325294"/>
                  <a:pt x="320049" y="324742"/>
                  <a:pt x="324013" y="327870"/>
                </a:cubicBezTo>
                <a:close/>
                <a:moveTo>
                  <a:pt x="398879" y="240618"/>
                </a:moveTo>
                <a:lnTo>
                  <a:pt x="398879" y="281856"/>
                </a:lnTo>
                <a:cubicBezTo>
                  <a:pt x="399893" y="281120"/>
                  <a:pt x="400815" y="280384"/>
                  <a:pt x="401736" y="279371"/>
                </a:cubicBezTo>
                <a:cubicBezTo>
                  <a:pt x="408374" y="272007"/>
                  <a:pt x="409572" y="258016"/>
                  <a:pt x="408466" y="247246"/>
                </a:cubicBezTo>
                <a:cubicBezTo>
                  <a:pt x="408189" y="244760"/>
                  <a:pt x="407268" y="243748"/>
                  <a:pt x="406346" y="243103"/>
                </a:cubicBezTo>
                <a:cubicBezTo>
                  <a:pt x="404502" y="241631"/>
                  <a:pt x="401644" y="240894"/>
                  <a:pt x="398879" y="240618"/>
                </a:cubicBezTo>
                <a:close/>
                <a:moveTo>
                  <a:pt x="137722" y="240526"/>
                </a:moveTo>
                <a:cubicBezTo>
                  <a:pt x="134773" y="240894"/>
                  <a:pt x="131823" y="241631"/>
                  <a:pt x="129979" y="243103"/>
                </a:cubicBezTo>
                <a:cubicBezTo>
                  <a:pt x="129057" y="243748"/>
                  <a:pt x="128135" y="244852"/>
                  <a:pt x="127951" y="247246"/>
                </a:cubicBezTo>
                <a:cubicBezTo>
                  <a:pt x="126845" y="258016"/>
                  <a:pt x="128043" y="272007"/>
                  <a:pt x="134588" y="279371"/>
                </a:cubicBezTo>
                <a:cubicBezTo>
                  <a:pt x="135602" y="280384"/>
                  <a:pt x="136616" y="281304"/>
                  <a:pt x="137722" y="281948"/>
                </a:cubicBezTo>
                <a:lnTo>
                  <a:pt x="137722" y="240526"/>
                </a:lnTo>
                <a:close/>
                <a:moveTo>
                  <a:pt x="283553" y="228279"/>
                </a:moveTo>
                <a:cubicBezTo>
                  <a:pt x="288626" y="228279"/>
                  <a:pt x="292776" y="232422"/>
                  <a:pt x="292776" y="237486"/>
                </a:cubicBezTo>
                <a:lnTo>
                  <a:pt x="292776" y="269620"/>
                </a:lnTo>
                <a:cubicBezTo>
                  <a:pt x="292776" y="281865"/>
                  <a:pt x="282816" y="291717"/>
                  <a:pt x="270642" y="291717"/>
                </a:cubicBezTo>
                <a:lnTo>
                  <a:pt x="265938" y="291717"/>
                </a:lnTo>
                <a:cubicBezTo>
                  <a:pt x="253672" y="291717"/>
                  <a:pt x="243804" y="281865"/>
                  <a:pt x="243804" y="269620"/>
                </a:cubicBezTo>
                <a:cubicBezTo>
                  <a:pt x="243804" y="264556"/>
                  <a:pt x="247862" y="260412"/>
                  <a:pt x="253027" y="260412"/>
                </a:cubicBezTo>
                <a:cubicBezTo>
                  <a:pt x="258099" y="260412"/>
                  <a:pt x="262249" y="264556"/>
                  <a:pt x="262249" y="269620"/>
                </a:cubicBezTo>
                <a:cubicBezTo>
                  <a:pt x="262249" y="271645"/>
                  <a:pt x="263909" y="273302"/>
                  <a:pt x="265938" y="273302"/>
                </a:cubicBezTo>
                <a:lnTo>
                  <a:pt x="270642" y="273302"/>
                </a:lnTo>
                <a:cubicBezTo>
                  <a:pt x="272671" y="273302"/>
                  <a:pt x="274331" y="271645"/>
                  <a:pt x="274331" y="269620"/>
                </a:cubicBezTo>
                <a:lnTo>
                  <a:pt x="274331" y="237486"/>
                </a:lnTo>
                <a:cubicBezTo>
                  <a:pt x="274331" y="232422"/>
                  <a:pt x="278481" y="228279"/>
                  <a:pt x="283553" y="228279"/>
                </a:cubicBezTo>
                <a:close/>
                <a:moveTo>
                  <a:pt x="333704" y="216001"/>
                </a:moveTo>
                <a:cubicBezTo>
                  <a:pt x="339784" y="216001"/>
                  <a:pt x="344712" y="220929"/>
                  <a:pt x="344712" y="227009"/>
                </a:cubicBezTo>
                <a:cubicBezTo>
                  <a:pt x="344712" y="233089"/>
                  <a:pt x="339784" y="238017"/>
                  <a:pt x="333704" y="238017"/>
                </a:cubicBezTo>
                <a:cubicBezTo>
                  <a:pt x="327624" y="238017"/>
                  <a:pt x="322696" y="233089"/>
                  <a:pt x="322696" y="227009"/>
                </a:cubicBezTo>
                <a:cubicBezTo>
                  <a:pt x="322696" y="220929"/>
                  <a:pt x="327624" y="216001"/>
                  <a:pt x="333704" y="216001"/>
                </a:cubicBezTo>
                <a:close/>
                <a:moveTo>
                  <a:pt x="202805" y="216001"/>
                </a:moveTo>
                <a:cubicBezTo>
                  <a:pt x="208885" y="216001"/>
                  <a:pt x="213813" y="220929"/>
                  <a:pt x="213813" y="227009"/>
                </a:cubicBezTo>
                <a:cubicBezTo>
                  <a:pt x="213813" y="233089"/>
                  <a:pt x="208885" y="238017"/>
                  <a:pt x="202805" y="238017"/>
                </a:cubicBezTo>
                <a:cubicBezTo>
                  <a:pt x="196725" y="238017"/>
                  <a:pt x="191797" y="233089"/>
                  <a:pt x="191797" y="227009"/>
                </a:cubicBezTo>
                <a:cubicBezTo>
                  <a:pt x="191797" y="220929"/>
                  <a:pt x="196725" y="216001"/>
                  <a:pt x="202805" y="216001"/>
                </a:cubicBezTo>
                <a:close/>
                <a:moveTo>
                  <a:pt x="156159" y="187597"/>
                </a:moveTo>
                <a:lnTo>
                  <a:pt x="156159" y="302752"/>
                </a:lnTo>
                <a:cubicBezTo>
                  <a:pt x="156804" y="306526"/>
                  <a:pt x="161137" y="328434"/>
                  <a:pt x="175610" y="350526"/>
                </a:cubicBezTo>
                <a:cubicBezTo>
                  <a:pt x="196259" y="382191"/>
                  <a:pt x="227141" y="399588"/>
                  <a:pt x="267425" y="402350"/>
                </a:cubicBezTo>
                <a:lnTo>
                  <a:pt x="269176" y="402350"/>
                </a:lnTo>
                <a:cubicBezTo>
                  <a:pt x="309645" y="399588"/>
                  <a:pt x="340711" y="382007"/>
                  <a:pt x="361360" y="349973"/>
                </a:cubicBezTo>
                <a:cubicBezTo>
                  <a:pt x="375556" y="327973"/>
                  <a:pt x="379797" y="306526"/>
                  <a:pt x="380442" y="302844"/>
                </a:cubicBezTo>
                <a:lnTo>
                  <a:pt x="380442" y="187597"/>
                </a:lnTo>
                <a:cubicBezTo>
                  <a:pt x="354170" y="195882"/>
                  <a:pt x="316743" y="203706"/>
                  <a:pt x="269361" y="203706"/>
                </a:cubicBezTo>
                <a:cubicBezTo>
                  <a:pt x="268992" y="203706"/>
                  <a:pt x="268623" y="203706"/>
                  <a:pt x="268254" y="203706"/>
                </a:cubicBezTo>
                <a:cubicBezTo>
                  <a:pt x="267886" y="203706"/>
                  <a:pt x="267609" y="203706"/>
                  <a:pt x="267240" y="203706"/>
                </a:cubicBezTo>
                <a:cubicBezTo>
                  <a:pt x="219858" y="203706"/>
                  <a:pt x="182432" y="195882"/>
                  <a:pt x="156159" y="187597"/>
                </a:cubicBezTo>
                <a:close/>
                <a:moveTo>
                  <a:pt x="404963" y="178577"/>
                </a:moveTo>
                <a:cubicBezTo>
                  <a:pt x="403027" y="179405"/>
                  <a:pt x="400999" y="180233"/>
                  <a:pt x="398879" y="181062"/>
                </a:cubicBezTo>
                <a:lnTo>
                  <a:pt x="398879" y="222116"/>
                </a:lnTo>
                <a:cubicBezTo>
                  <a:pt x="398879" y="222116"/>
                  <a:pt x="398971" y="222116"/>
                  <a:pt x="399063" y="222116"/>
                </a:cubicBezTo>
                <a:cubicBezTo>
                  <a:pt x="405608" y="199472"/>
                  <a:pt x="405793" y="185849"/>
                  <a:pt x="404963" y="178577"/>
                </a:cubicBezTo>
                <a:close/>
                <a:moveTo>
                  <a:pt x="131454" y="178485"/>
                </a:moveTo>
                <a:cubicBezTo>
                  <a:pt x="130532" y="185756"/>
                  <a:pt x="130716" y="199380"/>
                  <a:pt x="137262" y="222116"/>
                </a:cubicBezTo>
                <a:cubicBezTo>
                  <a:pt x="137446" y="222116"/>
                  <a:pt x="137630" y="222116"/>
                  <a:pt x="137722" y="222116"/>
                </a:cubicBezTo>
                <a:lnTo>
                  <a:pt x="137722" y="181062"/>
                </a:lnTo>
                <a:cubicBezTo>
                  <a:pt x="135510" y="180233"/>
                  <a:pt x="133390" y="179313"/>
                  <a:pt x="131454" y="178485"/>
                </a:cubicBezTo>
                <a:close/>
                <a:moveTo>
                  <a:pt x="125554" y="147003"/>
                </a:moveTo>
                <a:lnTo>
                  <a:pt x="125554" y="155380"/>
                </a:lnTo>
                <a:cubicBezTo>
                  <a:pt x="131362" y="158418"/>
                  <a:pt x="142700" y="163849"/>
                  <a:pt x="159201" y="169187"/>
                </a:cubicBezTo>
                <a:cubicBezTo>
                  <a:pt x="181786" y="176551"/>
                  <a:pt x="218936" y="185296"/>
                  <a:pt x="267240" y="185296"/>
                </a:cubicBezTo>
                <a:cubicBezTo>
                  <a:pt x="267609" y="185296"/>
                  <a:pt x="267886" y="185388"/>
                  <a:pt x="268254" y="185388"/>
                </a:cubicBezTo>
                <a:cubicBezTo>
                  <a:pt x="268623" y="185388"/>
                  <a:pt x="268992" y="185296"/>
                  <a:pt x="269361" y="185296"/>
                </a:cubicBezTo>
                <a:cubicBezTo>
                  <a:pt x="347072" y="185296"/>
                  <a:pt x="396574" y="162928"/>
                  <a:pt x="411047" y="155380"/>
                </a:cubicBezTo>
                <a:lnTo>
                  <a:pt x="411047" y="147188"/>
                </a:lnTo>
                <a:cubicBezTo>
                  <a:pt x="364494" y="153263"/>
                  <a:pt x="317757" y="155288"/>
                  <a:pt x="275537" y="155288"/>
                </a:cubicBezTo>
                <a:cubicBezTo>
                  <a:pt x="205662" y="155288"/>
                  <a:pt x="148324" y="149673"/>
                  <a:pt x="125554" y="147003"/>
                </a:cubicBezTo>
                <a:close/>
                <a:moveTo>
                  <a:pt x="311569" y="83486"/>
                </a:moveTo>
                <a:lnTo>
                  <a:pt x="311545" y="83578"/>
                </a:lnTo>
                <a:lnTo>
                  <a:pt x="302904" y="83578"/>
                </a:lnTo>
                <a:cubicBezTo>
                  <a:pt x="302904" y="84315"/>
                  <a:pt x="302996" y="85236"/>
                  <a:pt x="302996" y="86065"/>
                </a:cubicBezTo>
                <a:cubicBezTo>
                  <a:pt x="302996" y="89197"/>
                  <a:pt x="302535" y="92237"/>
                  <a:pt x="301705" y="95185"/>
                </a:cubicBezTo>
                <a:lnTo>
                  <a:pt x="308527" y="95185"/>
                </a:lnTo>
                <a:lnTo>
                  <a:pt x="311545" y="83578"/>
                </a:lnTo>
                <a:lnTo>
                  <a:pt x="311569" y="83578"/>
                </a:lnTo>
                <a:lnTo>
                  <a:pt x="311569" y="83486"/>
                </a:lnTo>
                <a:close/>
                <a:moveTo>
                  <a:pt x="225010" y="83486"/>
                </a:moveTo>
                <a:lnTo>
                  <a:pt x="228052" y="95185"/>
                </a:lnTo>
                <a:lnTo>
                  <a:pt x="235796" y="95185"/>
                </a:lnTo>
                <a:cubicBezTo>
                  <a:pt x="234966" y="92237"/>
                  <a:pt x="234505" y="89197"/>
                  <a:pt x="234505" y="86065"/>
                </a:cubicBezTo>
                <a:cubicBezTo>
                  <a:pt x="234505" y="85236"/>
                  <a:pt x="234597" y="84315"/>
                  <a:pt x="234597" y="83486"/>
                </a:cubicBezTo>
                <a:lnTo>
                  <a:pt x="225010" y="83486"/>
                </a:lnTo>
                <a:close/>
                <a:moveTo>
                  <a:pt x="268796" y="70220"/>
                </a:moveTo>
                <a:cubicBezTo>
                  <a:pt x="260039" y="70220"/>
                  <a:pt x="252941" y="77313"/>
                  <a:pt x="252941" y="86065"/>
                </a:cubicBezTo>
                <a:cubicBezTo>
                  <a:pt x="252941" y="94725"/>
                  <a:pt x="260039" y="101818"/>
                  <a:pt x="268796" y="101818"/>
                </a:cubicBezTo>
                <a:cubicBezTo>
                  <a:pt x="277462" y="101818"/>
                  <a:pt x="284559" y="94725"/>
                  <a:pt x="284559" y="86065"/>
                </a:cubicBezTo>
                <a:cubicBezTo>
                  <a:pt x="284559" y="77313"/>
                  <a:pt x="277462" y="70220"/>
                  <a:pt x="268796" y="70220"/>
                </a:cubicBezTo>
                <a:close/>
                <a:moveTo>
                  <a:pt x="268796" y="51795"/>
                </a:moveTo>
                <a:cubicBezTo>
                  <a:pt x="279766" y="51795"/>
                  <a:pt x="289537" y="57046"/>
                  <a:pt x="295806" y="65061"/>
                </a:cubicBezTo>
                <a:lnTo>
                  <a:pt x="323460" y="65061"/>
                </a:lnTo>
                <a:cubicBezTo>
                  <a:pt x="326318" y="65061"/>
                  <a:pt x="328991" y="66443"/>
                  <a:pt x="330742" y="68654"/>
                </a:cubicBezTo>
                <a:cubicBezTo>
                  <a:pt x="332494" y="70957"/>
                  <a:pt x="333139" y="73905"/>
                  <a:pt x="332402" y="76668"/>
                </a:cubicBezTo>
                <a:lnTo>
                  <a:pt x="324566" y="106701"/>
                </a:lnTo>
                <a:cubicBezTo>
                  <a:pt x="323552" y="110754"/>
                  <a:pt x="319865" y="113610"/>
                  <a:pt x="315625" y="113610"/>
                </a:cubicBezTo>
                <a:lnTo>
                  <a:pt x="288984" y="113610"/>
                </a:lnTo>
                <a:cubicBezTo>
                  <a:pt x="283361" y="117756"/>
                  <a:pt x="276355" y="120243"/>
                  <a:pt x="268796" y="120243"/>
                </a:cubicBezTo>
                <a:cubicBezTo>
                  <a:pt x="261238" y="120243"/>
                  <a:pt x="254232" y="117756"/>
                  <a:pt x="248517" y="113610"/>
                </a:cubicBezTo>
                <a:lnTo>
                  <a:pt x="220862" y="113610"/>
                </a:lnTo>
                <a:cubicBezTo>
                  <a:pt x="216714" y="113610"/>
                  <a:pt x="213027" y="110754"/>
                  <a:pt x="212013" y="106701"/>
                </a:cubicBezTo>
                <a:lnTo>
                  <a:pt x="204177" y="76668"/>
                </a:lnTo>
                <a:cubicBezTo>
                  <a:pt x="203440" y="73905"/>
                  <a:pt x="204085" y="70957"/>
                  <a:pt x="205837" y="68654"/>
                </a:cubicBezTo>
                <a:cubicBezTo>
                  <a:pt x="207496" y="66443"/>
                  <a:pt x="210261" y="65061"/>
                  <a:pt x="213119" y="65061"/>
                </a:cubicBezTo>
                <a:lnTo>
                  <a:pt x="241695" y="65061"/>
                </a:lnTo>
                <a:cubicBezTo>
                  <a:pt x="247964" y="57046"/>
                  <a:pt x="257735" y="51795"/>
                  <a:pt x="268796" y="51795"/>
                </a:cubicBezTo>
                <a:close/>
                <a:moveTo>
                  <a:pt x="268254" y="18410"/>
                </a:moveTo>
                <a:cubicBezTo>
                  <a:pt x="246591" y="18410"/>
                  <a:pt x="226680" y="23381"/>
                  <a:pt x="178560" y="49891"/>
                </a:cubicBezTo>
                <a:cubicBezTo>
                  <a:pt x="138921" y="71799"/>
                  <a:pt x="105458" y="82753"/>
                  <a:pt x="91446" y="86895"/>
                </a:cubicBezTo>
                <a:lnTo>
                  <a:pt x="91446" y="102083"/>
                </a:lnTo>
                <a:lnTo>
                  <a:pt x="116336" y="102083"/>
                </a:lnTo>
                <a:cubicBezTo>
                  <a:pt x="121406" y="102083"/>
                  <a:pt x="125554" y="106225"/>
                  <a:pt x="125554" y="111288"/>
                </a:cubicBezTo>
                <a:lnTo>
                  <a:pt x="125554" y="128501"/>
                </a:lnTo>
                <a:cubicBezTo>
                  <a:pt x="158187" y="132368"/>
                  <a:pt x="286138" y="145255"/>
                  <a:pt x="411047" y="128594"/>
                </a:cubicBezTo>
                <a:lnTo>
                  <a:pt x="411047" y="111288"/>
                </a:lnTo>
                <a:cubicBezTo>
                  <a:pt x="411047" y="106225"/>
                  <a:pt x="415103" y="102083"/>
                  <a:pt x="420265" y="102083"/>
                </a:cubicBezTo>
                <a:lnTo>
                  <a:pt x="445063" y="102083"/>
                </a:lnTo>
                <a:lnTo>
                  <a:pt x="445063" y="86895"/>
                </a:lnTo>
                <a:cubicBezTo>
                  <a:pt x="431051" y="82753"/>
                  <a:pt x="397680" y="71799"/>
                  <a:pt x="358041" y="49891"/>
                </a:cubicBezTo>
                <a:cubicBezTo>
                  <a:pt x="309829" y="23289"/>
                  <a:pt x="290010" y="18410"/>
                  <a:pt x="268254" y="18410"/>
                </a:cubicBezTo>
                <a:close/>
                <a:moveTo>
                  <a:pt x="268070" y="0"/>
                </a:moveTo>
                <a:cubicBezTo>
                  <a:pt x="268070" y="0"/>
                  <a:pt x="268162" y="0"/>
                  <a:pt x="268162" y="0"/>
                </a:cubicBezTo>
                <a:cubicBezTo>
                  <a:pt x="268162" y="0"/>
                  <a:pt x="268254" y="0"/>
                  <a:pt x="268254" y="0"/>
                </a:cubicBezTo>
                <a:cubicBezTo>
                  <a:pt x="268347" y="0"/>
                  <a:pt x="268347" y="0"/>
                  <a:pt x="268439" y="0"/>
                </a:cubicBezTo>
                <a:cubicBezTo>
                  <a:pt x="292683" y="92"/>
                  <a:pt x="315637" y="5523"/>
                  <a:pt x="366891" y="33782"/>
                </a:cubicBezTo>
                <a:cubicBezTo>
                  <a:pt x="416117" y="60845"/>
                  <a:pt x="456125" y="70878"/>
                  <a:pt x="456494" y="70970"/>
                </a:cubicBezTo>
                <a:cubicBezTo>
                  <a:pt x="460642" y="71983"/>
                  <a:pt x="463500" y="75665"/>
                  <a:pt x="463500" y="79899"/>
                </a:cubicBezTo>
                <a:lnTo>
                  <a:pt x="463500" y="111288"/>
                </a:lnTo>
                <a:cubicBezTo>
                  <a:pt x="463500" y="116443"/>
                  <a:pt x="459443" y="120493"/>
                  <a:pt x="454281" y="120493"/>
                </a:cubicBezTo>
                <a:lnTo>
                  <a:pt x="429484" y="120493"/>
                </a:lnTo>
                <a:lnTo>
                  <a:pt x="429484" y="160811"/>
                </a:lnTo>
                <a:cubicBezTo>
                  <a:pt x="429484" y="164033"/>
                  <a:pt x="427824" y="166978"/>
                  <a:pt x="425059" y="168635"/>
                </a:cubicBezTo>
                <a:cubicBezTo>
                  <a:pt x="424782" y="168819"/>
                  <a:pt x="423861" y="169372"/>
                  <a:pt x="422201" y="170292"/>
                </a:cubicBezTo>
                <a:cubicBezTo>
                  <a:pt x="424506" y="179589"/>
                  <a:pt x="425520" y="197355"/>
                  <a:pt x="416578" y="227731"/>
                </a:cubicBezTo>
                <a:cubicBezTo>
                  <a:pt x="416947" y="228007"/>
                  <a:pt x="417316" y="228283"/>
                  <a:pt x="417684" y="228560"/>
                </a:cubicBezTo>
                <a:cubicBezTo>
                  <a:pt x="422939" y="232610"/>
                  <a:pt x="426073" y="238409"/>
                  <a:pt x="426810" y="245405"/>
                </a:cubicBezTo>
                <a:cubicBezTo>
                  <a:pt x="427732" y="254518"/>
                  <a:pt x="428470" y="277254"/>
                  <a:pt x="415380" y="291706"/>
                </a:cubicBezTo>
                <a:cubicBezTo>
                  <a:pt x="410955" y="296676"/>
                  <a:pt x="405332" y="299990"/>
                  <a:pt x="398879" y="301555"/>
                </a:cubicBezTo>
                <a:lnTo>
                  <a:pt x="398879" y="303580"/>
                </a:lnTo>
                <a:cubicBezTo>
                  <a:pt x="398879" y="303948"/>
                  <a:pt x="398787" y="304409"/>
                  <a:pt x="398787" y="304869"/>
                </a:cubicBezTo>
                <a:cubicBezTo>
                  <a:pt x="398602" y="305973"/>
                  <a:pt x="394546" y="332484"/>
                  <a:pt x="376847" y="359915"/>
                </a:cubicBezTo>
                <a:cubicBezTo>
                  <a:pt x="365508" y="377588"/>
                  <a:pt x="346795" y="397931"/>
                  <a:pt x="317204" y="410174"/>
                </a:cubicBezTo>
                <a:cubicBezTo>
                  <a:pt x="317296" y="410634"/>
                  <a:pt x="317296" y="411094"/>
                  <a:pt x="317296" y="411555"/>
                </a:cubicBezTo>
                <a:lnTo>
                  <a:pt x="317296" y="439446"/>
                </a:lnTo>
                <a:lnTo>
                  <a:pt x="363480" y="439446"/>
                </a:lnTo>
                <a:cubicBezTo>
                  <a:pt x="364955" y="439446"/>
                  <a:pt x="401368" y="439538"/>
                  <a:pt x="430406" y="468257"/>
                </a:cubicBezTo>
                <a:cubicBezTo>
                  <a:pt x="453175" y="490809"/>
                  <a:pt x="464698" y="524223"/>
                  <a:pt x="464698" y="567395"/>
                </a:cubicBezTo>
                <a:lnTo>
                  <a:pt x="464698" y="586265"/>
                </a:lnTo>
                <a:lnTo>
                  <a:pt x="527291" y="586265"/>
                </a:lnTo>
                <a:cubicBezTo>
                  <a:pt x="532453" y="586265"/>
                  <a:pt x="536509" y="590315"/>
                  <a:pt x="536509" y="595470"/>
                </a:cubicBezTo>
                <a:cubicBezTo>
                  <a:pt x="536509" y="600533"/>
                  <a:pt x="532453" y="604675"/>
                  <a:pt x="527291" y="604675"/>
                </a:cubicBezTo>
                <a:lnTo>
                  <a:pt x="9218" y="604675"/>
                </a:lnTo>
                <a:cubicBezTo>
                  <a:pt x="4148" y="604675"/>
                  <a:pt x="0" y="600533"/>
                  <a:pt x="0" y="595470"/>
                </a:cubicBezTo>
                <a:cubicBezTo>
                  <a:pt x="0" y="590315"/>
                  <a:pt x="4148" y="586265"/>
                  <a:pt x="9218" y="586265"/>
                </a:cubicBezTo>
                <a:lnTo>
                  <a:pt x="71903" y="586265"/>
                </a:lnTo>
                <a:lnTo>
                  <a:pt x="71903" y="567395"/>
                </a:lnTo>
                <a:cubicBezTo>
                  <a:pt x="71903" y="524223"/>
                  <a:pt x="83426" y="490809"/>
                  <a:pt x="106196" y="468257"/>
                </a:cubicBezTo>
                <a:cubicBezTo>
                  <a:pt x="135233" y="439538"/>
                  <a:pt x="171646" y="439538"/>
                  <a:pt x="173121" y="439446"/>
                </a:cubicBezTo>
                <a:lnTo>
                  <a:pt x="219213" y="439446"/>
                </a:lnTo>
                <a:lnTo>
                  <a:pt x="219213" y="411555"/>
                </a:lnTo>
                <a:cubicBezTo>
                  <a:pt x="219213" y="411094"/>
                  <a:pt x="219305" y="410634"/>
                  <a:pt x="219397" y="410174"/>
                </a:cubicBezTo>
                <a:cubicBezTo>
                  <a:pt x="189806" y="397931"/>
                  <a:pt x="171093" y="377588"/>
                  <a:pt x="159754" y="359915"/>
                </a:cubicBezTo>
                <a:cubicBezTo>
                  <a:pt x="141963" y="332484"/>
                  <a:pt x="137999" y="305973"/>
                  <a:pt x="137815" y="304869"/>
                </a:cubicBezTo>
                <a:cubicBezTo>
                  <a:pt x="137722" y="304409"/>
                  <a:pt x="137722" y="303948"/>
                  <a:pt x="137722" y="303580"/>
                </a:cubicBezTo>
                <a:lnTo>
                  <a:pt x="137722" y="301647"/>
                </a:lnTo>
                <a:cubicBezTo>
                  <a:pt x="131177" y="300082"/>
                  <a:pt x="125462" y="296676"/>
                  <a:pt x="120945" y="291706"/>
                </a:cubicBezTo>
                <a:cubicBezTo>
                  <a:pt x="107855" y="277254"/>
                  <a:pt x="108685" y="254518"/>
                  <a:pt x="109606" y="245405"/>
                </a:cubicBezTo>
                <a:cubicBezTo>
                  <a:pt x="110252" y="238409"/>
                  <a:pt x="113386" y="232610"/>
                  <a:pt x="118640" y="228560"/>
                </a:cubicBezTo>
                <a:cubicBezTo>
                  <a:pt x="119009" y="228283"/>
                  <a:pt x="119378" y="228007"/>
                  <a:pt x="119747" y="227731"/>
                </a:cubicBezTo>
                <a:cubicBezTo>
                  <a:pt x="110805" y="197263"/>
                  <a:pt x="111911" y="179497"/>
                  <a:pt x="114216" y="170200"/>
                </a:cubicBezTo>
                <a:cubicBezTo>
                  <a:pt x="112648" y="169372"/>
                  <a:pt x="111727" y="168819"/>
                  <a:pt x="111450" y="168635"/>
                </a:cubicBezTo>
                <a:cubicBezTo>
                  <a:pt x="108777" y="166978"/>
                  <a:pt x="107117" y="164033"/>
                  <a:pt x="107117" y="160811"/>
                </a:cubicBezTo>
                <a:lnTo>
                  <a:pt x="107117" y="120493"/>
                </a:lnTo>
                <a:lnTo>
                  <a:pt x="82228" y="120493"/>
                </a:lnTo>
                <a:cubicBezTo>
                  <a:pt x="77158" y="120493"/>
                  <a:pt x="73009" y="116443"/>
                  <a:pt x="73009" y="111288"/>
                </a:cubicBezTo>
                <a:lnTo>
                  <a:pt x="73009" y="79899"/>
                </a:lnTo>
                <a:cubicBezTo>
                  <a:pt x="73009" y="75665"/>
                  <a:pt x="75959" y="71983"/>
                  <a:pt x="80108" y="70970"/>
                </a:cubicBezTo>
                <a:cubicBezTo>
                  <a:pt x="80476" y="70878"/>
                  <a:pt x="120484" y="60845"/>
                  <a:pt x="169618" y="33782"/>
                </a:cubicBezTo>
                <a:cubicBezTo>
                  <a:pt x="220872" y="5523"/>
                  <a:pt x="243918" y="92"/>
                  <a:pt x="2680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800">
              <a:cs typeface="+mn-ea"/>
              <a:sym typeface="+mn-lt"/>
            </a:endParaRPr>
          </a:p>
        </p:txBody>
      </p:sp>
      <p:sp>
        <p:nvSpPr>
          <p:cNvPr id="117" name="sedan-car-side-black-silhouette_31586"/>
          <p:cNvSpPr>
            <a:spLocks/>
          </p:cNvSpPr>
          <p:nvPr/>
        </p:nvSpPr>
        <p:spPr bwMode="auto">
          <a:xfrm>
            <a:off x="3331850" y="4885068"/>
            <a:ext cx="359459" cy="203753"/>
          </a:xfrm>
          <a:custGeom>
            <a:avLst/>
            <a:gdLst>
              <a:gd name="T0" fmla="*/ 2147483647 w 7137"/>
              <a:gd name="T1" fmla="*/ 2147483647 h 3209"/>
              <a:gd name="T2" fmla="*/ 2147483647 w 7137"/>
              <a:gd name="T3" fmla="*/ 2147483647 h 3209"/>
              <a:gd name="T4" fmla="*/ 2147483647 w 7137"/>
              <a:gd name="T5" fmla="*/ 2147483647 h 3209"/>
              <a:gd name="T6" fmla="*/ 2147483647 w 7137"/>
              <a:gd name="T7" fmla="*/ 2147483647 h 3209"/>
              <a:gd name="T8" fmla="*/ 2147483647 w 7137"/>
              <a:gd name="T9" fmla="*/ 2147483647 h 3209"/>
              <a:gd name="T10" fmla="*/ 2147483647 w 7137"/>
              <a:gd name="T11" fmla="*/ 2147483647 h 3209"/>
              <a:gd name="T12" fmla="*/ 2147483647 w 7137"/>
              <a:gd name="T13" fmla="*/ 2147483647 h 3209"/>
              <a:gd name="T14" fmla="*/ 2147483647 w 7137"/>
              <a:gd name="T15" fmla="*/ 2147483647 h 3209"/>
              <a:gd name="T16" fmla="*/ 2147483647 w 7137"/>
              <a:gd name="T17" fmla="*/ 2147483647 h 3209"/>
              <a:gd name="T18" fmla="*/ 2147483647 w 7137"/>
              <a:gd name="T19" fmla="*/ 2147483647 h 3209"/>
              <a:gd name="T20" fmla="*/ 2147483647 w 7137"/>
              <a:gd name="T21" fmla="*/ 2147483647 h 3209"/>
              <a:gd name="T22" fmla="*/ 2147483647 w 7137"/>
              <a:gd name="T23" fmla="*/ 2147483647 h 3209"/>
              <a:gd name="T24" fmla="*/ 2147483647 w 7137"/>
              <a:gd name="T25" fmla="*/ 2147483647 h 3209"/>
              <a:gd name="T26" fmla="*/ 2147483647 w 7137"/>
              <a:gd name="T27" fmla="*/ 2147483647 h 3209"/>
              <a:gd name="T28" fmla="*/ 2147483647 w 7137"/>
              <a:gd name="T29" fmla="*/ 2147483647 h 3209"/>
              <a:gd name="T30" fmla="*/ 2147483647 w 7137"/>
              <a:gd name="T31" fmla="*/ 2147483647 h 3209"/>
              <a:gd name="T32" fmla="*/ 2147483647 w 7137"/>
              <a:gd name="T33" fmla="*/ 2147483647 h 3209"/>
              <a:gd name="T34" fmla="*/ 2147483647 w 7137"/>
              <a:gd name="T35" fmla="*/ 2147483647 h 3209"/>
              <a:gd name="T36" fmla="*/ 2147483647 w 7137"/>
              <a:gd name="T37" fmla="*/ 2147483647 h 3209"/>
              <a:gd name="T38" fmla="*/ 2147483647 w 7137"/>
              <a:gd name="T39" fmla="*/ 2147483647 h 3209"/>
              <a:gd name="T40" fmla="*/ 2147483647 w 7137"/>
              <a:gd name="T41" fmla="*/ 2147483647 h 320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7137" h="3209">
                <a:moveTo>
                  <a:pt x="6810" y="1885"/>
                </a:moveTo>
                <a:cubicBezTo>
                  <a:pt x="6810" y="1571"/>
                  <a:pt x="5693" y="1517"/>
                  <a:pt x="5181" y="1462"/>
                </a:cubicBezTo>
                <a:cubicBezTo>
                  <a:pt x="2905" y="0"/>
                  <a:pt x="1267" y="1053"/>
                  <a:pt x="742" y="1563"/>
                </a:cubicBezTo>
                <a:cubicBezTo>
                  <a:pt x="343" y="1823"/>
                  <a:pt x="53" y="1511"/>
                  <a:pt x="53" y="2057"/>
                </a:cubicBezTo>
                <a:cubicBezTo>
                  <a:pt x="53" y="2524"/>
                  <a:pt x="0" y="2651"/>
                  <a:pt x="488" y="2679"/>
                </a:cubicBezTo>
                <a:cubicBezTo>
                  <a:pt x="514" y="2976"/>
                  <a:pt x="763" y="3209"/>
                  <a:pt x="1067" y="3209"/>
                </a:cubicBezTo>
                <a:cubicBezTo>
                  <a:pt x="1369" y="3209"/>
                  <a:pt x="1617" y="2979"/>
                  <a:pt x="1646" y="2685"/>
                </a:cubicBezTo>
                <a:lnTo>
                  <a:pt x="1912" y="2685"/>
                </a:lnTo>
                <a:lnTo>
                  <a:pt x="5181" y="2685"/>
                </a:lnTo>
                <a:cubicBezTo>
                  <a:pt x="5211" y="2979"/>
                  <a:pt x="5458" y="3209"/>
                  <a:pt x="5760" y="3209"/>
                </a:cubicBezTo>
                <a:cubicBezTo>
                  <a:pt x="6062" y="3209"/>
                  <a:pt x="6310" y="2979"/>
                  <a:pt x="6339" y="2685"/>
                </a:cubicBezTo>
                <a:lnTo>
                  <a:pt x="6724" y="2685"/>
                </a:lnTo>
                <a:cubicBezTo>
                  <a:pt x="7137" y="2685"/>
                  <a:pt x="6810" y="2757"/>
                  <a:pt x="6810" y="1885"/>
                </a:cubicBezTo>
                <a:close/>
                <a:moveTo>
                  <a:pt x="1362" y="1519"/>
                </a:moveTo>
                <a:cubicBezTo>
                  <a:pt x="1802" y="1114"/>
                  <a:pt x="2286" y="959"/>
                  <a:pt x="2745" y="938"/>
                </a:cubicBezTo>
                <a:lnTo>
                  <a:pt x="2745" y="1535"/>
                </a:lnTo>
                <a:cubicBezTo>
                  <a:pt x="2007" y="1538"/>
                  <a:pt x="1343" y="1537"/>
                  <a:pt x="1362" y="1519"/>
                </a:cubicBezTo>
                <a:close/>
                <a:moveTo>
                  <a:pt x="2986" y="1534"/>
                </a:moveTo>
                <a:lnTo>
                  <a:pt x="2986" y="939"/>
                </a:lnTo>
                <a:cubicBezTo>
                  <a:pt x="3912" y="986"/>
                  <a:pt x="4679" y="1519"/>
                  <a:pt x="4679" y="1519"/>
                </a:cubicBezTo>
                <a:cubicBezTo>
                  <a:pt x="4679" y="1519"/>
                  <a:pt x="3826" y="1529"/>
                  <a:pt x="2986" y="15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800">
              <a:cs typeface="+mn-ea"/>
              <a:sym typeface="+mn-lt"/>
            </a:endParaRPr>
          </a:p>
        </p:txBody>
      </p:sp>
      <p:cxnSp>
        <p:nvCxnSpPr>
          <p:cNvPr id="118" name="直接箭头连接符 117"/>
          <p:cNvCxnSpPr/>
          <p:nvPr/>
        </p:nvCxnSpPr>
        <p:spPr bwMode="auto">
          <a:xfrm flipV="1">
            <a:off x="2372833" y="5663472"/>
            <a:ext cx="786439" cy="6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sedan-car-side-black-silhouette_31586"/>
          <p:cNvSpPr>
            <a:spLocks/>
          </p:cNvSpPr>
          <p:nvPr/>
        </p:nvSpPr>
        <p:spPr bwMode="auto">
          <a:xfrm>
            <a:off x="917759" y="5561736"/>
            <a:ext cx="359459" cy="203753"/>
          </a:xfrm>
          <a:custGeom>
            <a:avLst/>
            <a:gdLst>
              <a:gd name="T0" fmla="*/ 2147483647 w 7137"/>
              <a:gd name="T1" fmla="*/ 2147483647 h 3209"/>
              <a:gd name="T2" fmla="*/ 2147483647 w 7137"/>
              <a:gd name="T3" fmla="*/ 2147483647 h 3209"/>
              <a:gd name="T4" fmla="*/ 2147483647 w 7137"/>
              <a:gd name="T5" fmla="*/ 2147483647 h 3209"/>
              <a:gd name="T6" fmla="*/ 2147483647 w 7137"/>
              <a:gd name="T7" fmla="*/ 2147483647 h 3209"/>
              <a:gd name="T8" fmla="*/ 2147483647 w 7137"/>
              <a:gd name="T9" fmla="*/ 2147483647 h 3209"/>
              <a:gd name="T10" fmla="*/ 2147483647 w 7137"/>
              <a:gd name="T11" fmla="*/ 2147483647 h 3209"/>
              <a:gd name="T12" fmla="*/ 2147483647 w 7137"/>
              <a:gd name="T13" fmla="*/ 2147483647 h 3209"/>
              <a:gd name="T14" fmla="*/ 2147483647 w 7137"/>
              <a:gd name="T15" fmla="*/ 2147483647 h 3209"/>
              <a:gd name="T16" fmla="*/ 2147483647 w 7137"/>
              <a:gd name="T17" fmla="*/ 2147483647 h 3209"/>
              <a:gd name="T18" fmla="*/ 2147483647 w 7137"/>
              <a:gd name="T19" fmla="*/ 2147483647 h 3209"/>
              <a:gd name="T20" fmla="*/ 2147483647 w 7137"/>
              <a:gd name="T21" fmla="*/ 2147483647 h 3209"/>
              <a:gd name="T22" fmla="*/ 2147483647 w 7137"/>
              <a:gd name="T23" fmla="*/ 2147483647 h 3209"/>
              <a:gd name="T24" fmla="*/ 2147483647 w 7137"/>
              <a:gd name="T25" fmla="*/ 2147483647 h 3209"/>
              <a:gd name="T26" fmla="*/ 2147483647 w 7137"/>
              <a:gd name="T27" fmla="*/ 2147483647 h 3209"/>
              <a:gd name="T28" fmla="*/ 2147483647 w 7137"/>
              <a:gd name="T29" fmla="*/ 2147483647 h 3209"/>
              <a:gd name="T30" fmla="*/ 2147483647 w 7137"/>
              <a:gd name="T31" fmla="*/ 2147483647 h 3209"/>
              <a:gd name="T32" fmla="*/ 2147483647 w 7137"/>
              <a:gd name="T33" fmla="*/ 2147483647 h 3209"/>
              <a:gd name="T34" fmla="*/ 2147483647 w 7137"/>
              <a:gd name="T35" fmla="*/ 2147483647 h 3209"/>
              <a:gd name="T36" fmla="*/ 2147483647 w 7137"/>
              <a:gd name="T37" fmla="*/ 2147483647 h 3209"/>
              <a:gd name="T38" fmla="*/ 2147483647 w 7137"/>
              <a:gd name="T39" fmla="*/ 2147483647 h 3209"/>
              <a:gd name="T40" fmla="*/ 2147483647 w 7137"/>
              <a:gd name="T41" fmla="*/ 2147483647 h 320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7137" h="3209">
                <a:moveTo>
                  <a:pt x="6810" y="1885"/>
                </a:moveTo>
                <a:cubicBezTo>
                  <a:pt x="6810" y="1571"/>
                  <a:pt x="5693" y="1517"/>
                  <a:pt x="5181" y="1462"/>
                </a:cubicBezTo>
                <a:cubicBezTo>
                  <a:pt x="2905" y="0"/>
                  <a:pt x="1267" y="1053"/>
                  <a:pt x="742" y="1563"/>
                </a:cubicBezTo>
                <a:cubicBezTo>
                  <a:pt x="343" y="1823"/>
                  <a:pt x="53" y="1511"/>
                  <a:pt x="53" y="2057"/>
                </a:cubicBezTo>
                <a:cubicBezTo>
                  <a:pt x="53" y="2524"/>
                  <a:pt x="0" y="2651"/>
                  <a:pt x="488" y="2679"/>
                </a:cubicBezTo>
                <a:cubicBezTo>
                  <a:pt x="514" y="2976"/>
                  <a:pt x="763" y="3209"/>
                  <a:pt x="1067" y="3209"/>
                </a:cubicBezTo>
                <a:cubicBezTo>
                  <a:pt x="1369" y="3209"/>
                  <a:pt x="1617" y="2979"/>
                  <a:pt x="1646" y="2685"/>
                </a:cubicBezTo>
                <a:lnTo>
                  <a:pt x="1912" y="2685"/>
                </a:lnTo>
                <a:lnTo>
                  <a:pt x="5181" y="2685"/>
                </a:lnTo>
                <a:cubicBezTo>
                  <a:pt x="5211" y="2979"/>
                  <a:pt x="5458" y="3209"/>
                  <a:pt x="5760" y="3209"/>
                </a:cubicBezTo>
                <a:cubicBezTo>
                  <a:pt x="6062" y="3209"/>
                  <a:pt x="6310" y="2979"/>
                  <a:pt x="6339" y="2685"/>
                </a:cubicBezTo>
                <a:lnTo>
                  <a:pt x="6724" y="2685"/>
                </a:lnTo>
                <a:cubicBezTo>
                  <a:pt x="7137" y="2685"/>
                  <a:pt x="6810" y="2757"/>
                  <a:pt x="6810" y="1885"/>
                </a:cubicBezTo>
                <a:close/>
                <a:moveTo>
                  <a:pt x="1362" y="1519"/>
                </a:moveTo>
                <a:cubicBezTo>
                  <a:pt x="1802" y="1114"/>
                  <a:pt x="2286" y="959"/>
                  <a:pt x="2745" y="938"/>
                </a:cubicBezTo>
                <a:lnTo>
                  <a:pt x="2745" y="1535"/>
                </a:lnTo>
                <a:cubicBezTo>
                  <a:pt x="2007" y="1538"/>
                  <a:pt x="1343" y="1537"/>
                  <a:pt x="1362" y="1519"/>
                </a:cubicBezTo>
                <a:close/>
                <a:moveTo>
                  <a:pt x="2986" y="1534"/>
                </a:moveTo>
                <a:lnTo>
                  <a:pt x="2986" y="939"/>
                </a:lnTo>
                <a:cubicBezTo>
                  <a:pt x="3912" y="986"/>
                  <a:pt x="4679" y="1519"/>
                  <a:pt x="4679" y="1519"/>
                </a:cubicBezTo>
                <a:cubicBezTo>
                  <a:pt x="4679" y="1519"/>
                  <a:pt x="3826" y="1529"/>
                  <a:pt x="2986" y="153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sz="800"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35602" y="4924095"/>
            <a:ext cx="475010" cy="414978"/>
            <a:chOff x="5021644" y="4198315"/>
            <a:chExt cx="2197493" cy="194271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665" y="4236029"/>
              <a:ext cx="1905001" cy="190500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021644" y="4198315"/>
              <a:ext cx="2197493" cy="864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b="1" dirty="0">
                  <a:solidFill>
                    <a:srgbClr val="00B050"/>
                  </a:solidFill>
                </a:rPr>
                <a:t>16</a:t>
              </a:r>
              <a:endParaRPr lang="zh-CN" altLang="en-US" sz="600" b="1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120" name="直接箭头连接符 119"/>
          <p:cNvCxnSpPr/>
          <p:nvPr/>
        </p:nvCxnSpPr>
        <p:spPr bwMode="auto">
          <a:xfrm>
            <a:off x="1284736" y="5684629"/>
            <a:ext cx="40893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Freeform 151"/>
          <p:cNvSpPr>
            <a:spLocks noEditPoints="1"/>
          </p:cNvSpPr>
          <p:nvPr/>
        </p:nvSpPr>
        <p:spPr bwMode="auto">
          <a:xfrm flipH="1">
            <a:off x="1782405" y="5312029"/>
            <a:ext cx="220621" cy="170914"/>
          </a:xfrm>
          <a:custGeom>
            <a:avLst/>
            <a:gdLst>
              <a:gd name="T0" fmla="*/ 2147483647 w 77"/>
              <a:gd name="T1" fmla="*/ 2147483647 h 68"/>
              <a:gd name="T2" fmla="*/ 2147483647 w 77"/>
              <a:gd name="T3" fmla="*/ 2147483647 h 68"/>
              <a:gd name="T4" fmla="*/ 2147483647 w 77"/>
              <a:gd name="T5" fmla="*/ 2147483647 h 68"/>
              <a:gd name="T6" fmla="*/ 2147483647 w 77"/>
              <a:gd name="T7" fmla="*/ 2147483647 h 68"/>
              <a:gd name="T8" fmla="*/ 2147483647 w 77"/>
              <a:gd name="T9" fmla="*/ 2147483647 h 68"/>
              <a:gd name="T10" fmla="*/ 2147483647 w 77"/>
              <a:gd name="T11" fmla="*/ 2147483647 h 68"/>
              <a:gd name="T12" fmla="*/ 2147483647 w 77"/>
              <a:gd name="T13" fmla="*/ 2147483647 h 68"/>
              <a:gd name="T14" fmla="*/ 2147483647 w 77"/>
              <a:gd name="T15" fmla="*/ 2147483647 h 68"/>
              <a:gd name="T16" fmla="*/ 2147483647 w 77"/>
              <a:gd name="T17" fmla="*/ 2147483647 h 68"/>
              <a:gd name="T18" fmla="*/ 2147483647 w 77"/>
              <a:gd name="T19" fmla="*/ 2147483647 h 68"/>
              <a:gd name="T20" fmla="*/ 2147483647 w 77"/>
              <a:gd name="T21" fmla="*/ 2147483647 h 68"/>
              <a:gd name="T22" fmla="*/ 2147483647 w 77"/>
              <a:gd name="T23" fmla="*/ 2147483647 h 68"/>
              <a:gd name="T24" fmla="*/ 2147483647 w 77"/>
              <a:gd name="T25" fmla="*/ 2147483647 h 68"/>
              <a:gd name="T26" fmla="*/ 2147483647 w 77"/>
              <a:gd name="T27" fmla="*/ 2147483647 h 68"/>
              <a:gd name="T28" fmla="*/ 2147483647 w 77"/>
              <a:gd name="T29" fmla="*/ 2147483647 h 68"/>
              <a:gd name="T30" fmla="*/ 2147483647 w 77"/>
              <a:gd name="T31" fmla="*/ 2147483647 h 68"/>
              <a:gd name="T32" fmla="*/ 2147483647 w 77"/>
              <a:gd name="T33" fmla="*/ 2147483647 h 68"/>
              <a:gd name="T34" fmla="*/ 2147483647 w 77"/>
              <a:gd name="T35" fmla="*/ 2147483647 h 68"/>
              <a:gd name="T36" fmla="*/ 2147483647 w 77"/>
              <a:gd name="T37" fmla="*/ 2147483647 h 68"/>
              <a:gd name="T38" fmla="*/ 0 w 77"/>
              <a:gd name="T39" fmla="*/ 2147483647 h 68"/>
              <a:gd name="T40" fmla="*/ 0 w 77"/>
              <a:gd name="T41" fmla="*/ 2147483647 h 68"/>
              <a:gd name="T42" fmla="*/ 2147483647 w 77"/>
              <a:gd name="T43" fmla="*/ 2147483647 h 68"/>
              <a:gd name="T44" fmla="*/ 2147483647 w 77"/>
              <a:gd name="T45" fmla="*/ 2147483647 h 68"/>
              <a:gd name="T46" fmla="*/ 2147483647 w 77"/>
              <a:gd name="T47" fmla="*/ 2147483647 h 68"/>
              <a:gd name="T48" fmla="*/ 2147483647 w 77"/>
              <a:gd name="T49" fmla="*/ 2147483647 h 68"/>
              <a:gd name="T50" fmla="*/ 2147483647 w 77"/>
              <a:gd name="T51" fmla="*/ 2147483647 h 68"/>
              <a:gd name="T52" fmla="*/ 2147483647 w 77"/>
              <a:gd name="T53" fmla="*/ 2147483647 h 68"/>
              <a:gd name="T54" fmla="*/ 2147483647 w 77"/>
              <a:gd name="T55" fmla="*/ 2147483647 h 68"/>
              <a:gd name="T56" fmla="*/ 2147483647 w 77"/>
              <a:gd name="T57" fmla="*/ 2147483647 h 68"/>
              <a:gd name="T58" fmla="*/ 2147483647 w 77"/>
              <a:gd name="T59" fmla="*/ 2147483647 h 68"/>
              <a:gd name="T60" fmla="*/ 2147483647 w 77"/>
              <a:gd name="T61" fmla="*/ 2147483647 h 68"/>
              <a:gd name="T62" fmla="*/ 2147483647 w 77"/>
              <a:gd name="T63" fmla="*/ 2147483647 h 68"/>
              <a:gd name="T64" fmla="*/ 2147483647 w 77"/>
              <a:gd name="T65" fmla="*/ 2147483647 h 68"/>
              <a:gd name="T66" fmla="*/ 2147483647 w 77"/>
              <a:gd name="T67" fmla="*/ 2147483647 h 68"/>
              <a:gd name="T68" fmla="*/ 2147483647 w 77"/>
              <a:gd name="T69" fmla="*/ 2147483647 h 68"/>
              <a:gd name="T70" fmla="*/ 2147483647 w 77"/>
              <a:gd name="T71" fmla="*/ 2147483647 h 68"/>
              <a:gd name="T72" fmla="*/ 2147483647 w 77"/>
              <a:gd name="T73" fmla="*/ 2147483647 h 68"/>
              <a:gd name="T74" fmla="*/ 2147483647 w 77"/>
              <a:gd name="T75" fmla="*/ 2147483647 h 68"/>
              <a:gd name="T76" fmla="*/ 2147483647 w 77"/>
              <a:gd name="T77" fmla="*/ 2147483647 h 68"/>
              <a:gd name="T78" fmla="*/ 2147483647 w 77"/>
              <a:gd name="T79" fmla="*/ 2147483647 h 68"/>
              <a:gd name="T80" fmla="*/ 2147483647 w 77"/>
              <a:gd name="T81" fmla="*/ 2147483647 h 68"/>
              <a:gd name="T82" fmla="*/ 2147483647 w 77"/>
              <a:gd name="T83" fmla="*/ 2147483647 h 68"/>
              <a:gd name="T84" fmla="*/ 2147483647 w 77"/>
              <a:gd name="T85" fmla="*/ 2147483647 h 68"/>
              <a:gd name="T86" fmla="*/ 2147483647 w 77"/>
              <a:gd name="T87" fmla="*/ 2147483647 h 68"/>
              <a:gd name="T88" fmla="*/ 2147483647 w 77"/>
              <a:gd name="T89" fmla="*/ 2147483647 h 68"/>
              <a:gd name="T90" fmla="*/ 2147483647 w 77"/>
              <a:gd name="T91" fmla="*/ 2147483647 h 68"/>
              <a:gd name="T92" fmla="*/ 2147483647 w 77"/>
              <a:gd name="T93" fmla="*/ 2147483647 h 68"/>
              <a:gd name="T94" fmla="*/ 2147483647 w 77"/>
              <a:gd name="T95" fmla="*/ 2147483647 h 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7" h="68">
                <a:moveTo>
                  <a:pt x="35" y="9"/>
                </a:moveTo>
                <a:cubicBezTo>
                  <a:pt x="33" y="10"/>
                  <a:pt x="33" y="12"/>
                  <a:pt x="35" y="14"/>
                </a:cubicBezTo>
                <a:cubicBezTo>
                  <a:pt x="36" y="15"/>
                  <a:pt x="38" y="15"/>
                  <a:pt x="39" y="14"/>
                </a:cubicBezTo>
                <a:cubicBezTo>
                  <a:pt x="40" y="12"/>
                  <a:pt x="40" y="10"/>
                  <a:pt x="39" y="9"/>
                </a:cubicBezTo>
                <a:cubicBezTo>
                  <a:pt x="38" y="8"/>
                  <a:pt x="36" y="8"/>
                  <a:pt x="35" y="9"/>
                </a:cubicBezTo>
                <a:moveTo>
                  <a:pt x="76" y="42"/>
                </a:moveTo>
                <a:cubicBezTo>
                  <a:pt x="75" y="42"/>
                  <a:pt x="74" y="42"/>
                  <a:pt x="72" y="42"/>
                </a:cubicBezTo>
                <a:cubicBezTo>
                  <a:pt x="72" y="42"/>
                  <a:pt x="72" y="42"/>
                  <a:pt x="72" y="41"/>
                </a:cubicBezTo>
                <a:cubicBezTo>
                  <a:pt x="71" y="41"/>
                  <a:pt x="71" y="41"/>
                  <a:pt x="70" y="40"/>
                </a:cubicBezTo>
                <a:cubicBezTo>
                  <a:pt x="72" y="39"/>
                  <a:pt x="72" y="39"/>
                  <a:pt x="72" y="39"/>
                </a:cubicBezTo>
                <a:cubicBezTo>
                  <a:pt x="73" y="38"/>
                  <a:pt x="73" y="36"/>
                  <a:pt x="72" y="35"/>
                </a:cubicBezTo>
                <a:cubicBezTo>
                  <a:pt x="38" y="1"/>
                  <a:pt x="38" y="1"/>
                  <a:pt x="38" y="1"/>
                </a:cubicBezTo>
                <a:cubicBezTo>
                  <a:pt x="37" y="0"/>
                  <a:pt x="35" y="0"/>
                  <a:pt x="34" y="1"/>
                </a:cubicBezTo>
                <a:cubicBezTo>
                  <a:pt x="18" y="17"/>
                  <a:pt x="18" y="17"/>
                  <a:pt x="18" y="17"/>
                </a:cubicBezTo>
                <a:cubicBezTo>
                  <a:pt x="17" y="18"/>
                  <a:pt x="17" y="20"/>
                  <a:pt x="18" y="21"/>
                </a:cubicBezTo>
                <a:cubicBezTo>
                  <a:pt x="34" y="36"/>
                  <a:pt x="34" y="36"/>
                  <a:pt x="34" y="36"/>
                </a:cubicBezTo>
                <a:cubicBezTo>
                  <a:pt x="24" y="47"/>
                  <a:pt x="24" y="47"/>
                  <a:pt x="24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9" y="39"/>
                  <a:pt x="5" y="34"/>
                  <a:pt x="1" y="34"/>
                </a:cubicBezTo>
                <a:cubicBezTo>
                  <a:pt x="1" y="34"/>
                  <a:pt x="0" y="34"/>
                  <a:pt x="0" y="34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8"/>
                  <a:pt x="1" y="68"/>
                  <a:pt x="1" y="68"/>
                </a:cubicBezTo>
                <a:cubicBezTo>
                  <a:pt x="5" y="68"/>
                  <a:pt x="8" y="63"/>
                  <a:pt x="10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21" y="57"/>
                  <a:pt x="21" y="57"/>
                </a:cubicBezTo>
                <a:cubicBezTo>
                  <a:pt x="22" y="58"/>
                  <a:pt x="23" y="58"/>
                  <a:pt x="24" y="58"/>
                </a:cubicBezTo>
                <a:cubicBezTo>
                  <a:pt x="25" y="58"/>
                  <a:pt x="27" y="58"/>
                  <a:pt x="27" y="57"/>
                </a:cubicBezTo>
                <a:cubicBezTo>
                  <a:pt x="40" y="43"/>
                  <a:pt x="40" y="43"/>
                  <a:pt x="40" y="43"/>
                </a:cubicBezTo>
                <a:cubicBezTo>
                  <a:pt x="52" y="55"/>
                  <a:pt x="52" y="55"/>
                  <a:pt x="52" y="55"/>
                </a:cubicBezTo>
                <a:cubicBezTo>
                  <a:pt x="53" y="55"/>
                  <a:pt x="53" y="55"/>
                  <a:pt x="54" y="55"/>
                </a:cubicBezTo>
                <a:cubicBezTo>
                  <a:pt x="55" y="55"/>
                  <a:pt x="56" y="55"/>
                  <a:pt x="56" y="55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4"/>
                  <a:pt x="58" y="54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6"/>
                  <a:pt x="59" y="57"/>
                  <a:pt x="60" y="58"/>
                </a:cubicBezTo>
                <a:cubicBezTo>
                  <a:pt x="61" y="59"/>
                  <a:pt x="63" y="59"/>
                  <a:pt x="64" y="58"/>
                </a:cubicBezTo>
                <a:cubicBezTo>
                  <a:pt x="75" y="47"/>
                  <a:pt x="75" y="47"/>
                  <a:pt x="75" y="47"/>
                </a:cubicBezTo>
                <a:cubicBezTo>
                  <a:pt x="77" y="46"/>
                  <a:pt x="77" y="44"/>
                  <a:pt x="76" y="42"/>
                </a:cubicBezTo>
                <a:moveTo>
                  <a:pt x="55" y="53"/>
                </a:moveTo>
                <a:cubicBezTo>
                  <a:pt x="54" y="54"/>
                  <a:pt x="54" y="54"/>
                  <a:pt x="54" y="53"/>
                </a:cubicBezTo>
                <a:cubicBezTo>
                  <a:pt x="20" y="19"/>
                  <a:pt x="20" y="19"/>
                  <a:pt x="20" y="19"/>
                </a:cubicBezTo>
                <a:cubicBezTo>
                  <a:pt x="19" y="19"/>
                  <a:pt x="19" y="18"/>
                  <a:pt x="20" y="18"/>
                </a:cubicBezTo>
                <a:cubicBezTo>
                  <a:pt x="35" y="2"/>
                  <a:pt x="35" y="2"/>
                  <a:pt x="35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7" y="2"/>
                  <a:pt x="37" y="2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7"/>
                  <a:pt x="71" y="37"/>
                  <a:pt x="71" y="38"/>
                </a:cubicBezTo>
                <a:lnTo>
                  <a:pt x="55" y="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800">
              <a:cs typeface="+mn-ea"/>
              <a:sym typeface="+mn-lt"/>
            </a:endParaRPr>
          </a:p>
        </p:txBody>
      </p:sp>
      <p:grpSp>
        <p:nvGrpSpPr>
          <p:cNvPr id="122" name="组合 121"/>
          <p:cNvGrpSpPr/>
          <p:nvPr/>
        </p:nvGrpSpPr>
        <p:grpSpPr>
          <a:xfrm>
            <a:off x="1735602" y="5479446"/>
            <a:ext cx="475010" cy="414978"/>
            <a:chOff x="5021644" y="4198315"/>
            <a:chExt cx="2197493" cy="1942714"/>
          </a:xfrm>
        </p:grpSpPr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665" y="4236029"/>
              <a:ext cx="1905001" cy="1905000"/>
            </a:xfrm>
            <a:prstGeom prst="rect">
              <a:avLst/>
            </a:prstGeom>
          </p:spPr>
        </p:pic>
        <p:sp>
          <p:nvSpPr>
            <p:cNvPr id="124" name="文本框 123"/>
            <p:cNvSpPr txBox="1"/>
            <p:nvPr/>
          </p:nvSpPr>
          <p:spPr>
            <a:xfrm>
              <a:off x="5021644" y="4198315"/>
              <a:ext cx="2197493" cy="864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b="1" dirty="0">
                  <a:solidFill>
                    <a:srgbClr val="FF0000"/>
                  </a:solidFill>
                </a:rPr>
                <a:t>24</a:t>
              </a:r>
              <a:endParaRPr lang="zh-CN" altLang="en-US" sz="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1" name="文本框 71"/>
          <p:cNvSpPr txBox="1">
            <a:spLocks noChangeArrowheads="1"/>
          </p:cNvSpPr>
          <p:nvPr/>
        </p:nvSpPr>
        <p:spPr bwMode="auto">
          <a:xfrm>
            <a:off x="1960622" y="5304518"/>
            <a:ext cx="466616" cy="21544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ANPR</a:t>
            </a:r>
            <a:endParaRPr lang="zh-CN" altLang="en-US" sz="800" dirty="0">
              <a:solidFill>
                <a:schemeClr val="bg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132" name="文本框 71"/>
          <p:cNvSpPr txBox="1">
            <a:spLocks noChangeArrowheads="1"/>
          </p:cNvSpPr>
          <p:nvPr/>
        </p:nvSpPr>
        <p:spPr bwMode="auto">
          <a:xfrm>
            <a:off x="1173797" y="4756678"/>
            <a:ext cx="569545" cy="21544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16KM/h</a:t>
            </a:r>
            <a:endParaRPr lang="zh-CN" altLang="en-US" sz="800" dirty="0">
              <a:solidFill>
                <a:schemeClr val="bg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133" name="文本框 71"/>
          <p:cNvSpPr txBox="1">
            <a:spLocks noChangeArrowheads="1"/>
          </p:cNvSpPr>
          <p:nvPr/>
        </p:nvSpPr>
        <p:spPr bwMode="auto">
          <a:xfrm>
            <a:off x="1164633" y="5448028"/>
            <a:ext cx="569545" cy="21544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24KM/h</a:t>
            </a:r>
            <a:endParaRPr lang="zh-CN" altLang="en-US" sz="800" dirty="0">
              <a:solidFill>
                <a:schemeClr val="bg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sp>
        <p:nvSpPr>
          <p:cNvPr id="134" name="Freeform 151"/>
          <p:cNvSpPr>
            <a:spLocks noEditPoints="1"/>
          </p:cNvSpPr>
          <p:nvPr/>
        </p:nvSpPr>
        <p:spPr bwMode="auto">
          <a:xfrm flipH="1">
            <a:off x="3131498" y="5293956"/>
            <a:ext cx="220621" cy="170914"/>
          </a:xfrm>
          <a:custGeom>
            <a:avLst/>
            <a:gdLst>
              <a:gd name="T0" fmla="*/ 2147483647 w 77"/>
              <a:gd name="T1" fmla="*/ 2147483647 h 68"/>
              <a:gd name="T2" fmla="*/ 2147483647 w 77"/>
              <a:gd name="T3" fmla="*/ 2147483647 h 68"/>
              <a:gd name="T4" fmla="*/ 2147483647 w 77"/>
              <a:gd name="T5" fmla="*/ 2147483647 h 68"/>
              <a:gd name="T6" fmla="*/ 2147483647 w 77"/>
              <a:gd name="T7" fmla="*/ 2147483647 h 68"/>
              <a:gd name="T8" fmla="*/ 2147483647 w 77"/>
              <a:gd name="T9" fmla="*/ 2147483647 h 68"/>
              <a:gd name="T10" fmla="*/ 2147483647 w 77"/>
              <a:gd name="T11" fmla="*/ 2147483647 h 68"/>
              <a:gd name="T12" fmla="*/ 2147483647 w 77"/>
              <a:gd name="T13" fmla="*/ 2147483647 h 68"/>
              <a:gd name="T14" fmla="*/ 2147483647 w 77"/>
              <a:gd name="T15" fmla="*/ 2147483647 h 68"/>
              <a:gd name="T16" fmla="*/ 2147483647 w 77"/>
              <a:gd name="T17" fmla="*/ 2147483647 h 68"/>
              <a:gd name="T18" fmla="*/ 2147483647 w 77"/>
              <a:gd name="T19" fmla="*/ 2147483647 h 68"/>
              <a:gd name="T20" fmla="*/ 2147483647 w 77"/>
              <a:gd name="T21" fmla="*/ 2147483647 h 68"/>
              <a:gd name="T22" fmla="*/ 2147483647 w 77"/>
              <a:gd name="T23" fmla="*/ 2147483647 h 68"/>
              <a:gd name="T24" fmla="*/ 2147483647 w 77"/>
              <a:gd name="T25" fmla="*/ 2147483647 h 68"/>
              <a:gd name="T26" fmla="*/ 2147483647 w 77"/>
              <a:gd name="T27" fmla="*/ 2147483647 h 68"/>
              <a:gd name="T28" fmla="*/ 2147483647 w 77"/>
              <a:gd name="T29" fmla="*/ 2147483647 h 68"/>
              <a:gd name="T30" fmla="*/ 2147483647 w 77"/>
              <a:gd name="T31" fmla="*/ 2147483647 h 68"/>
              <a:gd name="T32" fmla="*/ 2147483647 w 77"/>
              <a:gd name="T33" fmla="*/ 2147483647 h 68"/>
              <a:gd name="T34" fmla="*/ 2147483647 w 77"/>
              <a:gd name="T35" fmla="*/ 2147483647 h 68"/>
              <a:gd name="T36" fmla="*/ 2147483647 w 77"/>
              <a:gd name="T37" fmla="*/ 2147483647 h 68"/>
              <a:gd name="T38" fmla="*/ 0 w 77"/>
              <a:gd name="T39" fmla="*/ 2147483647 h 68"/>
              <a:gd name="T40" fmla="*/ 0 w 77"/>
              <a:gd name="T41" fmla="*/ 2147483647 h 68"/>
              <a:gd name="T42" fmla="*/ 2147483647 w 77"/>
              <a:gd name="T43" fmla="*/ 2147483647 h 68"/>
              <a:gd name="T44" fmla="*/ 2147483647 w 77"/>
              <a:gd name="T45" fmla="*/ 2147483647 h 68"/>
              <a:gd name="T46" fmla="*/ 2147483647 w 77"/>
              <a:gd name="T47" fmla="*/ 2147483647 h 68"/>
              <a:gd name="T48" fmla="*/ 2147483647 w 77"/>
              <a:gd name="T49" fmla="*/ 2147483647 h 68"/>
              <a:gd name="T50" fmla="*/ 2147483647 w 77"/>
              <a:gd name="T51" fmla="*/ 2147483647 h 68"/>
              <a:gd name="T52" fmla="*/ 2147483647 w 77"/>
              <a:gd name="T53" fmla="*/ 2147483647 h 68"/>
              <a:gd name="T54" fmla="*/ 2147483647 w 77"/>
              <a:gd name="T55" fmla="*/ 2147483647 h 68"/>
              <a:gd name="T56" fmla="*/ 2147483647 w 77"/>
              <a:gd name="T57" fmla="*/ 2147483647 h 68"/>
              <a:gd name="T58" fmla="*/ 2147483647 w 77"/>
              <a:gd name="T59" fmla="*/ 2147483647 h 68"/>
              <a:gd name="T60" fmla="*/ 2147483647 w 77"/>
              <a:gd name="T61" fmla="*/ 2147483647 h 68"/>
              <a:gd name="T62" fmla="*/ 2147483647 w 77"/>
              <a:gd name="T63" fmla="*/ 2147483647 h 68"/>
              <a:gd name="T64" fmla="*/ 2147483647 w 77"/>
              <a:gd name="T65" fmla="*/ 2147483647 h 68"/>
              <a:gd name="T66" fmla="*/ 2147483647 w 77"/>
              <a:gd name="T67" fmla="*/ 2147483647 h 68"/>
              <a:gd name="T68" fmla="*/ 2147483647 w 77"/>
              <a:gd name="T69" fmla="*/ 2147483647 h 68"/>
              <a:gd name="T70" fmla="*/ 2147483647 w 77"/>
              <a:gd name="T71" fmla="*/ 2147483647 h 68"/>
              <a:gd name="T72" fmla="*/ 2147483647 w 77"/>
              <a:gd name="T73" fmla="*/ 2147483647 h 68"/>
              <a:gd name="T74" fmla="*/ 2147483647 w 77"/>
              <a:gd name="T75" fmla="*/ 2147483647 h 68"/>
              <a:gd name="T76" fmla="*/ 2147483647 w 77"/>
              <a:gd name="T77" fmla="*/ 2147483647 h 68"/>
              <a:gd name="T78" fmla="*/ 2147483647 w 77"/>
              <a:gd name="T79" fmla="*/ 2147483647 h 68"/>
              <a:gd name="T80" fmla="*/ 2147483647 w 77"/>
              <a:gd name="T81" fmla="*/ 2147483647 h 68"/>
              <a:gd name="T82" fmla="*/ 2147483647 w 77"/>
              <a:gd name="T83" fmla="*/ 2147483647 h 68"/>
              <a:gd name="T84" fmla="*/ 2147483647 w 77"/>
              <a:gd name="T85" fmla="*/ 2147483647 h 68"/>
              <a:gd name="T86" fmla="*/ 2147483647 w 77"/>
              <a:gd name="T87" fmla="*/ 2147483647 h 68"/>
              <a:gd name="T88" fmla="*/ 2147483647 w 77"/>
              <a:gd name="T89" fmla="*/ 2147483647 h 68"/>
              <a:gd name="T90" fmla="*/ 2147483647 w 77"/>
              <a:gd name="T91" fmla="*/ 2147483647 h 68"/>
              <a:gd name="T92" fmla="*/ 2147483647 w 77"/>
              <a:gd name="T93" fmla="*/ 2147483647 h 68"/>
              <a:gd name="T94" fmla="*/ 2147483647 w 77"/>
              <a:gd name="T95" fmla="*/ 2147483647 h 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7" h="68">
                <a:moveTo>
                  <a:pt x="35" y="9"/>
                </a:moveTo>
                <a:cubicBezTo>
                  <a:pt x="33" y="10"/>
                  <a:pt x="33" y="12"/>
                  <a:pt x="35" y="14"/>
                </a:cubicBezTo>
                <a:cubicBezTo>
                  <a:pt x="36" y="15"/>
                  <a:pt x="38" y="15"/>
                  <a:pt x="39" y="14"/>
                </a:cubicBezTo>
                <a:cubicBezTo>
                  <a:pt x="40" y="12"/>
                  <a:pt x="40" y="10"/>
                  <a:pt x="39" y="9"/>
                </a:cubicBezTo>
                <a:cubicBezTo>
                  <a:pt x="38" y="8"/>
                  <a:pt x="36" y="8"/>
                  <a:pt x="35" y="9"/>
                </a:cubicBezTo>
                <a:moveTo>
                  <a:pt x="76" y="42"/>
                </a:moveTo>
                <a:cubicBezTo>
                  <a:pt x="75" y="42"/>
                  <a:pt x="74" y="42"/>
                  <a:pt x="72" y="42"/>
                </a:cubicBezTo>
                <a:cubicBezTo>
                  <a:pt x="72" y="42"/>
                  <a:pt x="72" y="42"/>
                  <a:pt x="72" y="41"/>
                </a:cubicBezTo>
                <a:cubicBezTo>
                  <a:pt x="71" y="41"/>
                  <a:pt x="71" y="41"/>
                  <a:pt x="70" y="40"/>
                </a:cubicBezTo>
                <a:cubicBezTo>
                  <a:pt x="72" y="39"/>
                  <a:pt x="72" y="39"/>
                  <a:pt x="72" y="39"/>
                </a:cubicBezTo>
                <a:cubicBezTo>
                  <a:pt x="73" y="38"/>
                  <a:pt x="73" y="36"/>
                  <a:pt x="72" y="35"/>
                </a:cubicBezTo>
                <a:cubicBezTo>
                  <a:pt x="38" y="1"/>
                  <a:pt x="38" y="1"/>
                  <a:pt x="38" y="1"/>
                </a:cubicBezTo>
                <a:cubicBezTo>
                  <a:pt x="37" y="0"/>
                  <a:pt x="35" y="0"/>
                  <a:pt x="34" y="1"/>
                </a:cubicBezTo>
                <a:cubicBezTo>
                  <a:pt x="18" y="17"/>
                  <a:pt x="18" y="17"/>
                  <a:pt x="18" y="17"/>
                </a:cubicBezTo>
                <a:cubicBezTo>
                  <a:pt x="17" y="18"/>
                  <a:pt x="17" y="20"/>
                  <a:pt x="18" y="21"/>
                </a:cubicBezTo>
                <a:cubicBezTo>
                  <a:pt x="34" y="36"/>
                  <a:pt x="34" y="36"/>
                  <a:pt x="34" y="36"/>
                </a:cubicBezTo>
                <a:cubicBezTo>
                  <a:pt x="24" y="47"/>
                  <a:pt x="24" y="47"/>
                  <a:pt x="24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9" y="39"/>
                  <a:pt x="5" y="34"/>
                  <a:pt x="1" y="34"/>
                </a:cubicBezTo>
                <a:cubicBezTo>
                  <a:pt x="1" y="34"/>
                  <a:pt x="0" y="34"/>
                  <a:pt x="0" y="34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8"/>
                  <a:pt x="1" y="68"/>
                  <a:pt x="1" y="68"/>
                </a:cubicBezTo>
                <a:cubicBezTo>
                  <a:pt x="5" y="68"/>
                  <a:pt x="8" y="63"/>
                  <a:pt x="10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21" y="57"/>
                  <a:pt x="21" y="57"/>
                </a:cubicBezTo>
                <a:cubicBezTo>
                  <a:pt x="22" y="58"/>
                  <a:pt x="23" y="58"/>
                  <a:pt x="24" y="58"/>
                </a:cubicBezTo>
                <a:cubicBezTo>
                  <a:pt x="25" y="58"/>
                  <a:pt x="27" y="58"/>
                  <a:pt x="27" y="57"/>
                </a:cubicBezTo>
                <a:cubicBezTo>
                  <a:pt x="40" y="43"/>
                  <a:pt x="40" y="43"/>
                  <a:pt x="40" y="43"/>
                </a:cubicBezTo>
                <a:cubicBezTo>
                  <a:pt x="52" y="55"/>
                  <a:pt x="52" y="55"/>
                  <a:pt x="52" y="55"/>
                </a:cubicBezTo>
                <a:cubicBezTo>
                  <a:pt x="53" y="55"/>
                  <a:pt x="53" y="55"/>
                  <a:pt x="54" y="55"/>
                </a:cubicBezTo>
                <a:cubicBezTo>
                  <a:pt x="55" y="55"/>
                  <a:pt x="56" y="55"/>
                  <a:pt x="56" y="55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4"/>
                  <a:pt x="58" y="54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6"/>
                  <a:pt x="59" y="57"/>
                  <a:pt x="60" y="58"/>
                </a:cubicBezTo>
                <a:cubicBezTo>
                  <a:pt x="61" y="59"/>
                  <a:pt x="63" y="59"/>
                  <a:pt x="64" y="58"/>
                </a:cubicBezTo>
                <a:cubicBezTo>
                  <a:pt x="75" y="47"/>
                  <a:pt x="75" y="47"/>
                  <a:pt x="75" y="47"/>
                </a:cubicBezTo>
                <a:cubicBezTo>
                  <a:pt x="77" y="46"/>
                  <a:pt x="77" y="44"/>
                  <a:pt x="76" y="42"/>
                </a:cubicBezTo>
                <a:moveTo>
                  <a:pt x="55" y="53"/>
                </a:moveTo>
                <a:cubicBezTo>
                  <a:pt x="54" y="54"/>
                  <a:pt x="54" y="54"/>
                  <a:pt x="54" y="53"/>
                </a:cubicBezTo>
                <a:cubicBezTo>
                  <a:pt x="20" y="19"/>
                  <a:pt x="20" y="19"/>
                  <a:pt x="20" y="19"/>
                </a:cubicBezTo>
                <a:cubicBezTo>
                  <a:pt x="19" y="19"/>
                  <a:pt x="19" y="18"/>
                  <a:pt x="20" y="18"/>
                </a:cubicBezTo>
                <a:cubicBezTo>
                  <a:pt x="35" y="2"/>
                  <a:pt x="35" y="2"/>
                  <a:pt x="35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7" y="2"/>
                  <a:pt x="37" y="2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7"/>
                  <a:pt x="71" y="37"/>
                  <a:pt x="71" y="38"/>
                </a:cubicBezTo>
                <a:lnTo>
                  <a:pt x="55" y="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800">
              <a:cs typeface="+mn-ea"/>
              <a:sym typeface="+mn-lt"/>
            </a:endParaRPr>
          </a:p>
        </p:txBody>
      </p:sp>
      <p:grpSp>
        <p:nvGrpSpPr>
          <p:cNvPr id="135" name="组合 134"/>
          <p:cNvGrpSpPr/>
          <p:nvPr/>
        </p:nvGrpSpPr>
        <p:grpSpPr>
          <a:xfrm>
            <a:off x="3084695" y="5461373"/>
            <a:ext cx="475010" cy="414978"/>
            <a:chOff x="5021644" y="4198315"/>
            <a:chExt cx="2197493" cy="1942714"/>
          </a:xfrm>
        </p:grpSpPr>
        <p:pic>
          <p:nvPicPr>
            <p:cNvPr id="136" name="图片 1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665" y="4236029"/>
              <a:ext cx="1905001" cy="1905000"/>
            </a:xfrm>
            <a:prstGeom prst="rect">
              <a:avLst/>
            </a:prstGeom>
          </p:spPr>
        </p:pic>
        <p:sp>
          <p:nvSpPr>
            <p:cNvPr id="137" name="文本框 136"/>
            <p:cNvSpPr txBox="1"/>
            <p:nvPr/>
          </p:nvSpPr>
          <p:spPr>
            <a:xfrm>
              <a:off x="5021644" y="4198315"/>
              <a:ext cx="2197493" cy="864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b="1" dirty="0">
                  <a:solidFill>
                    <a:srgbClr val="FF0000"/>
                  </a:solidFill>
                </a:rPr>
                <a:t>24</a:t>
              </a:r>
              <a:endParaRPr lang="zh-CN" altLang="en-US" sz="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9" name="iconfont-1179-866501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3464745" y="5612150"/>
            <a:ext cx="169475" cy="164412"/>
          </a:xfrm>
          <a:custGeom>
            <a:avLst/>
            <a:gdLst>
              <a:gd name="T0" fmla="*/ 6504 w 10878"/>
              <a:gd name="T1" fmla="*/ 3963 h 10553"/>
              <a:gd name="T2" fmla="*/ 6506 w 10878"/>
              <a:gd name="T3" fmla="*/ 3963 h 10553"/>
              <a:gd name="T4" fmla="*/ 5507 w 10878"/>
              <a:gd name="T5" fmla="*/ 121 h 10553"/>
              <a:gd name="T6" fmla="*/ 2519 w 10878"/>
              <a:gd name="T7" fmla="*/ 2168 h 10553"/>
              <a:gd name="T8" fmla="*/ 280 w 10878"/>
              <a:gd name="T9" fmla="*/ 2576 h 10553"/>
              <a:gd name="T10" fmla="*/ 0 w 10878"/>
              <a:gd name="T11" fmla="*/ 7150 h 10553"/>
              <a:gd name="T12" fmla="*/ 1828 w 10878"/>
              <a:gd name="T13" fmla="*/ 8414 h 10553"/>
              <a:gd name="T14" fmla="*/ 1828 w 10878"/>
              <a:gd name="T15" fmla="*/ 7568 h 10553"/>
              <a:gd name="T16" fmla="*/ 867 w 10878"/>
              <a:gd name="T17" fmla="*/ 7150 h 10553"/>
              <a:gd name="T18" fmla="*/ 1162 w 10878"/>
              <a:gd name="T19" fmla="*/ 3015 h 10553"/>
              <a:gd name="T20" fmla="*/ 4596 w 10878"/>
              <a:gd name="T21" fmla="*/ 1863 h 10553"/>
              <a:gd name="T22" fmla="*/ 5344 w 10878"/>
              <a:gd name="T23" fmla="*/ 9207 h 10553"/>
              <a:gd name="T24" fmla="*/ 3083 w 10878"/>
              <a:gd name="T25" fmla="*/ 7568 h 10553"/>
              <a:gd name="T26" fmla="*/ 2650 w 10878"/>
              <a:gd name="T27" fmla="*/ 7990 h 10553"/>
              <a:gd name="T28" fmla="*/ 4289 w 10878"/>
              <a:gd name="T29" fmla="*/ 9451 h 10553"/>
              <a:gd name="T30" fmla="*/ 5778 w 10878"/>
              <a:gd name="T31" fmla="*/ 10553 h 10553"/>
              <a:gd name="T32" fmla="*/ 6211 w 10878"/>
              <a:gd name="T33" fmla="*/ 10130 h 10553"/>
              <a:gd name="T34" fmla="*/ 5966 w 10878"/>
              <a:gd name="T35" fmla="*/ 71 h 10553"/>
              <a:gd name="T36" fmla="*/ 10421 w 10878"/>
              <a:gd name="T37" fmla="*/ 6853 h 10553"/>
              <a:gd name="T38" fmla="*/ 10421 w 10878"/>
              <a:gd name="T39" fmla="*/ 3706 h 10553"/>
              <a:gd name="T40" fmla="*/ 8646 w 10878"/>
              <a:gd name="T41" fmla="*/ 2822 h 10553"/>
              <a:gd name="T42" fmla="*/ 10011 w 10878"/>
              <a:gd name="T43" fmla="*/ 5280 h 10553"/>
              <a:gd name="T44" fmla="*/ 8646 w 10878"/>
              <a:gd name="T45" fmla="*/ 7738 h 10553"/>
              <a:gd name="T46" fmla="*/ 9229 w 10878"/>
              <a:gd name="T47" fmla="*/ 7924 h 10553"/>
              <a:gd name="T48" fmla="*/ 10421 w 10878"/>
              <a:gd name="T49" fmla="*/ 6853 h 10553"/>
              <a:gd name="T50" fmla="*/ 8560 w 10878"/>
              <a:gd name="T51" fmla="*/ 5347 h 10553"/>
              <a:gd name="T52" fmla="*/ 8306 w 10878"/>
              <a:gd name="T53" fmla="*/ 4422 h 10553"/>
              <a:gd name="T54" fmla="*/ 7575 w 10878"/>
              <a:gd name="T55" fmla="*/ 4548 h 10553"/>
              <a:gd name="T56" fmla="*/ 7809 w 10878"/>
              <a:gd name="T57" fmla="*/ 5337 h 10553"/>
              <a:gd name="T58" fmla="*/ 7811 w 10878"/>
              <a:gd name="T59" fmla="*/ 5357 h 10553"/>
              <a:gd name="T60" fmla="*/ 7693 w 10878"/>
              <a:gd name="T61" fmla="*/ 5898 h 10553"/>
              <a:gd name="T62" fmla="*/ 7955 w 10878"/>
              <a:gd name="T63" fmla="*/ 6513 h 10553"/>
              <a:gd name="T64" fmla="*/ 8562 w 10878"/>
              <a:gd name="T65" fmla="*/ 5367 h 10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878" h="10553">
                <a:moveTo>
                  <a:pt x="6506" y="3963"/>
                </a:moveTo>
                <a:lnTo>
                  <a:pt x="6504" y="3963"/>
                </a:lnTo>
                <a:lnTo>
                  <a:pt x="6506" y="4287"/>
                </a:lnTo>
                <a:lnTo>
                  <a:pt x="6506" y="3963"/>
                </a:lnTo>
                <a:close/>
                <a:moveTo>
                  <a:pt x="5966" y="71"/>
                </a:moveTo>
                <a:cubicBezTo>
                  <a:pt x="5816" y="0"/>
                  <a:pt x="5638" y="20"/>
                  <a:pt x="5507" y="121"/>
                </a:cubicBezTo>
                <a:cubicBezTo>
                  <a:pt x="5501" y="126"/>
                  <a:pt x="4866" y="618"/>
                  <a:pt x="4166" y="1122"/>
                </a:cubicBezTo>
                <a:cubicBezTo>
                  <a:pt x="2946" y="1999"/>
                  <a:pt x="2591" y="2145"/>
                  <a:pt x="2519" y="2168"/>
                </a:cubicBezTo>
                <a:lnTo>
                  <a:pt x="1162" y="2168"/>
                </a:lnTo>
                <a:cubicBezTo>
                  <a:pt x="805" y="2168"/>
                  <a:pt x="492" y="2313"/>
                  <a:pt x="280" y="2576"/>
                </a:cubicBezTo>
                <a:cubicBezTo>
                  <a:pt x="97" y="2801"/>
                  <a:pt x="0" y="3097"/>
                  <a:pt x="0" y="3432"/>
                </a:cubicBezTo>
                <a:lnTo>
                  <a:pt x="0" y="7150"/>
                </a:lnTo>
                <a:cubicBezTo>
                  <a:pt x="0" y="7847"/>
                  <a:pt x="580" y="8414"/>
                  <a:pt x="1292" y="8414"/>
                </a:cubicBezTo>
                <a:lnTo>
                  <a:pt x="1828" y="8414"/>
                </a:lnTo>
                <a:cubicBezTo>
                  <a:pt x="2067" y="8414"/>
                  <a:pt x="2261" y="8224"/>
                  <a:pt x="2261" y="7990"/>
                </a:cubicBezTo>
                <a:cubicBezTo>
                  <a:pt x="2261" y="7757"/>
                  <a:pt x="2067" y="7568"/>
                  <a:pt x="1828" y="7568"/>
                </a:cubicBezTo>
                <a:lnTo>
                  <a:pt x="1292" y="7568"/>
                </a:lnTo>
                <a:cubicBezTo>
                  <a:pt x="1058" y="7568"/>
                  <a:pt x="867" y="7380"/>
                  <a:pt x="867" y="7150"/>
                </a:cubicBezTo>
                <a:lnTo>
                  <a:pt x="867" y="3432"/>
                </a:lnTo>
                <a:cubicBezTo>
                  <a:pt x="867" y="3276"/>
                  <a:pt x="905" y="3015"/>
                  <a:pt x="1162" y="3015"/>
                </a:cubicBezTo>
                <a:lnTo>
                  <a:pt x="2548" y="3015"/>
                </a:lnTo>
                <a:cubicBezTo>
                  <a:pt x="2770" y="3015"/>
                  <a:pt x="3110" y="2925"/>
                  <a:pt x="4596" y="1863"/>
                </a:cubicBezTo>
                <a:cubicBezTo>
                  <a:pt x="4862" y="1673"/>
                  <a:pt x="5120" y="1483"/>
                  <a:pt x="5344" y="1316"/>
                </a:cubicBezTo>
                <a:lnTo>
                  <a:pt x="5344" y="9207"/>
                </a:lnTo>
                <a:cubicBezTo>
                  <a:pt x="5164" y="9058"/>
                  <a:pt x="4962" y="8894"/>
                  <a:pt x="4757" y="8732"/>
                </a:cubicBezTo>
                <a:cubicBezTo>
                  <a:pt x="3398" y="7657"/>
                  <a:pt x="3311" y="7568"/>
                  <a:pt x="3083" y="7568"/>
                </a:cubicBezTo>
                <a:lnTo>
                  <a:pt x="3083" y="7568"/>
                </a:lnTo>
                <a:cubicBezTo>
                  <a:pt x="2844" y="7568"/>
                  <a:pt x="2650" y="7757"/>
                  <a:pt x="2650" y="7990"/>
                </a:cubicBezTo>
                <a:cubicBezTo>
                  <a:pt x="2650" y="8212"/>
                  <a:pt x="2825" y="8394"/>
                  <a:pt x="3047" y="8412"/>
                </a:cubicBezTo>
                <a:cubicBezTo>
                  <a:pt x="3110" y="8433"/>
                  <a:pt x="3189" y="8575"/>
                  <a:pt x="4289" y="9451"/>
                </a:cubicBezTo>
                <a:cubicBezTo>
                  <a:pt x="4919" y="9952"/>
                  <a:pt x="5484" y="10442"/>
                  <a:pt x="5490" y="10446"/>
                </a:cubicBezTo>
                <a:cubicBezTo>
                  <a:pt x="5570" y="10517"/>
                  <a:pt x="5673" y="10553"/>
                  <a:pt x="5778" y="10553"/>
                </a:cubicBezTo>
                <a:cubicBezTo>
                  <a:pt x="5837" y="10553"/>
                  <a:pt x="5898" y="10541"/>
                  <a:pt x="5955" y="10516"/>
                </a:cubicBezTo>
                <a:cubicBezTo>
                  <a:pt x="6110" y="10447"/>
                  <a:pt x="6211" y="10296"/>
                  <a:pt x="6211" y="10130"/>
                </a:cubicBezTo>
                <a:lnTo>
                  <a:pt x="6211" y="452"/>
                </a:lnTo>
                <a:cubicBezTo>
                  <a:pt x="6210" y="289"/>
                  <a:pt x="6115" y="141"/>
                  <a:pt x="5966" y="71"/>
                </a:cubicBezTo>
                <a:lnTo>
                  <a:pt x="5966" y="71"/>
                </a:lnTo>
                <a:close/>
                <a:moveTo>
                  <a:pt x="10421" y="6853"/>
                </a:moveTo>
                <a:cubicBezTo>
                  <a:pt x="10720" y="6383"/>
                  <a:pt x="10878" y="5838"/>
                  <a:pt x="10878" y="5280"/>
                </a:cubicBezTo>
                <a:cubicBezTo>
                  <a:pt x="10878" y="4721"/>
                  <a:pt x="10720" y="4177"/>
                  <a:pt x="10421" y="3706"/>
                </a:cubicBezTo>
                <a:cubicBezTo>
                  <a:pt x="10129" y="3248"/>
                  <a:pt x="9717" y="2877"/>
                  <a:pt x="9228" y="2636"/>
                </a:cubicBezTo>
                <a:cubicBezTo>
                  <a:pt x="9015" y="2531"/>
                  <a:pt x="8754" y="2614"/>
                  <a:pt x="8646" y="2822"/>
                </a:cubicBezTo>
                <a:cubicBezTo>
                  <a:pt x="8538" y="3031"/>
                  <a:pt x="8623" y="3285"/>
                  <a:pt x="8836" y="3391"/>
                </a:cubicBezTo>
                <a:cubicBezTo>
                  <a:pt x="9561" y="3749"/>
                  <a:pt x="10011" y="4473"/>
                  <a:pt x="10011" y="5280"/>
                </a:cubicBezTo>
                <a:cubicBezTo>
                  <a:pt x="10011" y="6087"/>
                  <a:pt x="9561" y="6811"/>
                  <a:pt x="8837" y="7169"/>
                </a:cubicBezTo>
                <a:cubicBezTo>
                  <a:pt x="8624" y="7275"/>
                  <a:pt x="8538" y="7529"/>
                  <a:pt x="8646" y="7738"/>
                </a:cubicBezTo>
                <a:cubicBezTo>
                  <a:pt x="8723" y="7885"/>
                  <a:pt x="8875" y="7970"/>
                  <a:pt x="9033" y="7970"/>
                </a:cubicBezTo>
                <a:cubicBezTo>
                  <a:pt x="9099" y="7970"/>
                  <a:pt x="9166" y="7955"/>
                  <a:pt x="9229" y="7924"/>
                </a:cubicBezTo>
                <a:cubicBezTo>
                  <a:pt x="9717" y="7683"/>
                  <a:pt x="10129" y="7313"/>
                  <a:pt x="10421" y="6853"/>
                </a:cubicBezTo>
                <a:lnTo>
                  <a:pt x="10421" y="6853"/>
                </a:lnTo>
                <a:close/>
                <a:moveTo>
                  <a:pt x="8562" y="5347"/>
                </a:moveTo>
                <a:lnTo>
                  <a:pt x="8560" y="5347"/>
                </a:lnTo>
                <a:cubicBezTo>
                  <a:pt x="8560" y="5344"/>
                  <a:pt x="8560" y="5340"/>
                  <a:pt x="8560" y="5337"/>
                </a:cubicBezTo>
                <a:cubicBezTo>
                  <a:pt x="8560" y="5005"/>
                  <a:pt x="8468" y="4693"/>
                  <a:pt x="8306" y="4422"/>
                </a:cubicBezTo>
                <a:cubicBezTo>
                  <a:pt x="8252" y="4287"/>
                  <a:pt x="8114" y="4191"/>
                  <a:pt x="7953" y="4191"/>
                </a:cubicBezTo>
                <a:cubicBezTo>
                  <a:pt x="7744" y="4191"/>
                  <a:pt x="7575" y="4351"/>
                  <a:pt x="7575" y="4548"/>
                </a:cubicBezTo>
                <a:cubicBezTo>
                  <a:pt x="7575" y="4650"/>
                  <a:pt x="7619" y="4741"/>
                  <a:pt x="7691" y="4806"/>
                </a:cubicBezTo>
                <a:cubicBezTo>
                  <a:pt x="7767" y="4969"/>
                  <a:pt x="7809" y="5148"/>
                  <a:pt x="7809" y="5337"/>
                </a:cubicBezTo>
                <a:cubicBezTo>
                  <a:pt x="7809" y="5344"/>
                  <a:pt x="7809" y="5350"/>
                  <a:pt x="7809" y="5357"/>
                </a:cubicBezTo>
                <a:lnTo>
                  <a:pt x="7811" y="5357"/>
                </a:lnTo>
                <a:cubicBezTo>
                  <a:pt x="7811" y="5360"/>
                  <a:pt x="7811" y="5363"/>
                  <a:pt x="7811" y="5367"/>
                </a:cubicBezTo>
                <a:cubicBezTo>
                  <a:pt x="7811" y="5555"/>
                  <a:pt x="7769" y="5735"/>
                  <a:pt x="7693" y="5898"/>
                </a:cubicBezTo>
                <a:cubicBezTo>
                  <a:pt x="7622" y="5963"/>
                  <a:pt x="7577" y="6054"/>
                  <a:pt x="7577" y="6155"/>
                </a:cubicBezTo>
                <a:cubicBezTo>
                  <a:pt x="7577" y="6353"/>
                  <a:pt x="7746" y="6513"/>
                  <a:pt x="7955" y="6513"/>
                </a:cubicBezTo>
                <a:cubicBezTo>
                  <a:pt x="8116" y="6513"/>
                  <a:pt x="8254" y="6417"/>
                  <a:pt x="8308" y="6282"/>
                </a:cubicBezTo>
                <a:cubicBezTo>
                  <a:pt x="8470" y="6010"/>
                  <a:pt x="8562" y="5699"/>
                  <a:pt x="8562" y="5367"/>
                </a:cubicBezTo>
                <a:cubicBezTo>
                  <a:pt x="8562" y="5360"/>
                  <a:pt x="8562" y="5354"/>
                  <a:pt x="8562" y="53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直接箭头连接符 139"/>
          <p:cNvCxnSpPr/>
          <p:nvPr/>
        </p:nvCxnSpPr>
        <p:spPr bwMode="auto">
          <a:xfrm flipV="1">
            <a:off x="3665591" y="5646039"/>
            <a:ext cx="831422" cy="6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classroom-pc_73575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4645187" y="5514486"/>
            <a:ext cx="313963" cy="251003"/>
          </a:xfrm>
          <a:custGeom>
            <a:avLst/>
            <a:gdLst>
              <a:gd name="T0" fmla="*/ 2664 w 2711"/>
              <a:gd name="T1" fmla="*/ 1581 h 2062"/>
              <a:gd name="T2" fmla="*/ 909 w 2711"/>
              <a:gd name="T3" fmla="*/ 1581 h 2062"/>
              <a:gd name="T4" fmla="*/ 861 w 2711"/>
              <a:gd name="T5" fmla="*/ 1534 h 2062"/>
              <a:gd name="T6" fmla="*/ 861 w 2711"/>
              <a:gd name="T7" fmla="*/ 434 h 2062"/>
              <a:gd name="T8" fmla="*/ 909 w 2711"/>
              <a:gd name="T9" fmla="*/ 386 h 2062"/>
              <a:gd name="T10" fmla="*/ 2664 w 2711"/>
              <a:gd name="T11" fmla="*/ 386 h 2062"/>
              <a:gd name="T12" fmla="*/ 2711 w 2711"/>
              <a:gd name="T13" fmla="*/ 434 h 2062"/>
              <a:gd name="T14" fmla="*/ 2711 w 2711"/>
              <a:gd name="T15" fmla="*/ 1534 h 2062"/>
              <a:gd name="T16" fmla="*/ 2664 w 2711"/>
              <a:gd name="T17" fmla="*/ 1581 h 2062"/>
              <a:gd name="T18" fmla="*/ 2177 w 2711"/>
              <a:gd name="T19" fmla="*/ 1928 h 2062"/>
              <a:gd name="T20" fmla="*/ 2000 w 2711"/>
              <a:gd name="T21" fmla="*/ 1928 h 2062"/>
              <a:gd name="T22" fmla="*/ 2000 w 2711"/>
              <a:gd name="T23" fmla="*/ 1715 h 2062"/>
              <a:gd name="T24" fmla="*/ 1573 w 2711"/>
              <a:gd name="T25" fmla="*/ 1715 h 2062"/>
              <a:gd name="T26" fmla="*/ 1573 w 2711"/>
              <a:gd name="T27" fmla="*/ 1928 h 2062"/>
              <a:gd name="T28" fmla="*/ 1395 w 2711"/>
              <a:gd name="T29" fmla="*/ 1928 h 2062"/>
              <a:gd name="T30" fmla="*/ 1329 w 2711"/>
              <a:gd name="T31" fmla="*/ 1995 h 2062"/>
              <a:gd name="T32" fmla="*/ 1395 w 2711"/>
              <a:gd name="T33" fmla="*/ 2062 h 2062"/>
              <a:gd name="T34" fmla="*/ 1640 w 2711"/>
              <a:gd name="T35" fmla="*/ 2062 h 2062"/>
              <a:gd name="T36" fmla="*/ 1933 w 2711"/>
              <a:gd name="T37" fmla="*/ 2062 h 2062"/>
              <a:gd name="T38" fmla="*/ 2177 w 2711"/>
              <a:gd name="T39" fmla="*/ 2062 h 2062"/>
              <a:gd name="T40" fmla="*/ 2244 w 2711"/>
              <a:gd name="T41" fmla="*/ 1995 h 2062"/>
              <a:gd name="T42" fmla="*/ 2177 w 2711"/>
              <a:gd name="T43" fmla="*/ 1928 h 2062"/>
              <a:gd name="T44" fmla="*/ 1065 w 2711"/>
              <a:gd name="T45" fmla="*/ 253 h 2062"/>
              <a:gd name="T46" fmla="*/ 909 w 2711"/>
              <a:gd name="T47" fmla="*/ 253 h 2062"/>
              <a:gd name="T48" fmla="*/ 880 w 2711"/>
              <a:gd name="T49" fmla="*/ 255 h 2062"/>
              <a:gd name="T50" fmla="*/ 863 w 2711"/>
              <a:gd name="T51" fmla="*/ 253 h 2062"/>
              <a:gd name="T52" fmla="*/ 201 w 2711"/>
              <a:gd name="T53" fmla="*/ 253 h 2062"/>
              <a:gd name="T54" fmla="*/ 135 w 2711"/>
              <a:gd name="T55" fmla="*/ 320 h 2062"/>
              <a:gd name="T56" fmla="*/ 201 w 2711"/>
              <a:gd name="T57" fmla="*/ 386 h 2062"/>
              <a:gd name="T58" fmla="*/ 735 w 2711"/>
              <a:gd name="T59" fmla="*/ 386 h 2062"/>
              <a:gd name="T60" fmla="*/ 728 w 2711"/>
              <a:gd name="T61" fmla="*/ 434 h 2062"/>
              <a:gd name="T62" fmla="*/ 728 w 2711"/>
              <a:gd name="T63" fmla="*/ 558 h 2062"/>
              <a:gd name="T64" fmla="*/ 201 w 2711"/>
              <a:gd name="T65" fmla="*/ 558 h 2062"/>
              <a:gd name="T66" fmla="*/ 135 w 2711"/>
              <a:gd name="T67" fmla="*/ 624 h 2062"/>
              <a:gd name="T68" fmla="*/ 201 w 2711"/>
              <a:gd name="T69" fmla="*/ 691 h 2062"/>
              <a:gd name="T70" fmla="*/ 728 w 2711"/>
              <a:gd name="T71" fmla="*/ 691 h 2062"/>
              <a:gd name="T72" fmla="*/ 728 w 2711"/>
              <a:gd name="T73" fmla="*/ 863 h 2062"/>
              <a:gd name="T74" fmla="*/ 201 w 2711"/>
              <a:gd name="T75" fmla="*/ 863 h 2062"/>
              <a:gd name="T76" fmla="*/ 135 w 2711"/>
              <a:gd name="T77" fmla="*/ 929 h 2062"/>
              <a:gd name="T78" fmla="*/ 201 w 2711"/>
              <a:gd name="T79" fmla="*/ 996 h 2062"/>
              <a:gd name="T80" fmla="*/ 728 w 2711"/>
              <a:gd name="T81" fmla="*/ 996 h 2062"/>
              <a:gd name="T82" fmla="*/ 728 w 2711"/>
              <a:gd name="T83" fmla="*/ 1534 h 2062"/>
              <a:gd name="T84" fmla="*/ 909 w 2711"/>
              <a:gd name="T85" fmla="*/ 1715 h 2062"/>
              <a:gd name="T86" fmla="*/ 1065 w 2711"/>
              <a:gd name="T87" fmla="*/ 1715 h 2062"/>
              <a:gd name="T88" fmla="*/ 1065 w 2711"/>
              <a:gd name="T89" fmla="*/ 1995 h 2062"/>
              <a:gd name="T90" fmla="*/ 998 w 2711"/>
              <a:gd name="T91" fmla="*/ 2062 h 2062"/>
              <a:gd name="T92" fmla="*/ 67 w 2711"/>
              <a:gd name="T93" fmla="*/ 2062 h 2062"/>
              <a:gd name="T94" fmla="*/ 0 w 2711"/>
              <a:gd name="T95" fmla="*/ 1995 h 2062"/>
              <a:gd name="T96" fmla="*/ 0 w 2711"/>
              <a:gd name="T97" fmla="*/ 66 h 2062"/>
              <a:gd name="T98" fmla="*/ 67 w 2711"/>
              <a:gd name="T99" fmla="*/ 0 h 2062"/>
              <a:gd name="T100" fmla="*/ 998 w 2711"/>
              <a:gd name="T101" fmla="*/ 0 h 2062"/>
              <a:gd name="T102" fmla="*/ 1065 w 2711"/>
              <a:gd name="T103" fmla="*/ 66 h 2062"/>
              <a:gd name="T104" fmla="*/ 1065 w 2711"/>
              <a:gd name="T105" fmla="*/ 253 h 2062"/>
              <a:gd name="T106" fmla="*/ 430 w 2711"/>
              <a:gd name="T107" fmla="*/ 1569 h 2062"/>
              <a:gd name="T108" fmla="*/ 532 w 2711"/>
              <a:gd name="T109" fmla="*/ 1672 h 2062"/>
              <a:gd name="T110" fmla="*/ 635 w 2711"/>
              <a:gd name="T111" fmla="*/ 1569 h 2062"/>
              <a:gd name="T112" fmla="*/ 532 w 2711"/>
              <a:gd name="T113" fmla="*/ 1466 h 2062"/>
              <a:gd name="T114" fmla="*/ 430 w 2711"/>
              <a:gd name="T115" fmla="*/ 1569 h 2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711" h="2062">
                <a:moveTo>
                  <a:pt x="2664" y="1581"/>
                </a:moveTo>
                <a:lnTo>
                  <a:pt x="909" y="1581"/>
                </a:lnTo>
                <a:cubicBezTo>
                  <a:pt x="883" y="1581"/>
                  <a:pt x="861" y="1560"/>
                  <a:pt x="861" y="1534"/>
                </a:cubicBezTo>
                <a:lnTo>
                  <a:pt x="861" y="434"/>
                </a:lnTo>
                <a:cubicBezTo>
                  <a:pt x="861" y="407"/>
                  <a:pt x="883" y="386"/>
                  <a:pt x="909" y="386"/>
                </a:cubicBezTo>
                <a:lnTo>
                  <a:pt x="2664" y="386"/>
                </a:lnTo>
                <a:cubicBezTo>
                  <a:pt x="2690" y="386"/>
                  <a:pt x="2711" y="408"/>
                  <a:pt x="2711" y="434"/>
                </a:cubicBezTo>
                <a:lnTo>
                  <a:pt x="2711" y="1534"/>
                </a:lnTo>
                <a:cubicBezTo>
                  <a:pt x="2711" y="1560"/>
                  <a:pt x="2690" y="1581"/>
                  <a:pt x="2664" y="1581"/>
                </a:cubicBezTo>
                <a:close/>
                <a:moveTo>
                  <a:pt x="2177" y="1928"/>
                </a:moveTo>
                <a:lnTo>
                  <a:pt x="2000" y="1928"/>
                </a:lnTo>
                <a:lnTo>
                  <a:pt x="2000" y="1715"/>
                </a:lnTo>
                <a:lnTo>
                  <a:pt x="1573" y="1715"/>
                </a:lnTo>
                <a:lnTo>
                  <a:pt x="1573" y="1928"/>
                </a:lnTo>
                <a:lnTo>
                  <a:pt x="1395" y="1928"/>
                </a:lnTo>
                <a:cubicBezTo>
                  <a:pt x="1358" y="1928"/>
                  <a:pt x="1329" y="1958"/>
                  <a:pt x="1329" y="1995"/>
                </a:cubicBezTo>
                <a:cubicBezTo>
                  <a:pt x="1329" y="2032"/>
                  <a:pt x="1358" y="2062"/>
                  <a:pt x="1395" y="2062"/>
                </a:cubicBezTo>
                <a:lnTo>
                  <a:pt x="1640" y="2062"/>
                </a:lnTo>
                <a:lnTo>
                  <a:pt x="1933" y="2062"/>
                </a:lnTo>
                <a:lnTo>
                  <a:pt x="2177" y="2062"/>
                </a:lnTo>
                <a:cubicBezTo>
                  <a:pt x="2214" y="2062"/>
                  <a:pt x="2244" y="2032"/>
                  <a:pt x="2244" y="1995"/>
                </a:cubicBezTo>
                <a:cubicBezTo>
                  <a:pt x="2244" y="1958"/>
                  <a:pt x="2214" y="1928"/>
                  <a:pt x="2177" y="1928"/>
                </a:cubicBezTo>
                <a:close/>
                <a:moveTo>
                  <a:pt x="1065" y="253"/>
                </a:moveTo>
                <a:lnTo>
                  <a:pt x="909" y="253"/>
                </a:lnTo>
                <a:cubicBezTo>
                  <a:pt x="899" y="253"/>
                  <a:pt x="890" y="254"/>
                  <a:pt x="880" y="255"/>
                </a:cubicBezTo>
                <a:cubicBezTo>
                  <a:pt x="875" y="254"/>
                  <a:pt x="869" y="253"/>
                  <a:pt x="863" y="253"/>
                </a:cubicBezTo>
                <a:lnTo>
                  <a:pt x="201" y="253"/>
                </a:lnTo>
                <a:cubicBezTo>
                  <a:pt x="164" y="253"/>
                  <a:pt x="135" y="283"/>
                  <a:pt x="135" y="320"/>
                </a:cubicBezTo>
                <a:cubicBezTo>
                  <a:pt x="135" y="356"/>
                  <a:pt x="164" y="386"/>
                  <a:pt x="201" y="386"/>
                </a:cubicBezTo>
                <a:lnTo>
                  <a:pt x="735" y="386"/>
                </a:lnTo>
                <a:cubicBezTo>
                  <a:pt x="730" y="401"/>
                  <a:pt x="728" y="417"/>
                  <a:pt x="728" y="434"/>
                </a:cubicBezTo>
                <a:lnTo>
                  <a:pt x="728" y="558"/>
                </a:lnTo>
                <a:lnTo>
                  <a:pt x="201" y="558"/>
                </a:lnTo>
                <a:cubicBezTo>
                  <a:pt x="164" y="558"/>
                  <a:pt x="135" y="588"/>
                  <a:pt x="135" y="624"/>
                </a:cubicBezTo>
                <a:cubicBezTo>
                  <a:pt x="135" y="661"/>
                  <a:pt x="164" y="691"/>
                  <a:pt x="201" y="691"/>
                </a:cubicBezTo>
                <a:lnTo>
                  <a:pt x="728" y="691"/>
                </a:lnTo>
                <a:lnTo>
                  <a:pt x="728" y="863"/>
                </a:lnTo>
                <a:lnTo>
                  <a:pt x="201" y="863"/>
                </a:lnTo>
                <a:cubicBezTo>
                  <a:pt x="164" y="863"/>
                  <a:pt x="135" y="893"/>
                  <a:pt x="135" y="929"/>
                </a:cubicBezTo>
                <a:cubicBezTo>
                  <a:pt x="135" y="966"/>
                  <a:pt x="164" y="996"/>
                  <a:pt x="201" y="996"/>
                </a:cubicBezTo>
                <a:lnTo>
                  <a:pt x="728" y="996"/>
                </a:lnTo>
                <a:lnTo>
                  <a:pt x="728" y="1534"/>
                </a:lnTo>
                <a:cubicBezTo>
                  <a:pt x="728" y="1633"/>
                  <a:pt x="809" y="1715"/>
                  <a:pt x="909" y="1715"/>
                </a:cubicBezTo>
                <a:lnTo>
                  <a:pt x="1065" y="1715"/>
                </a:lnTo>
                <a:lnTo>
                  <a:pt x="1065" y="1995"/>
                </a:lnTo>
                <a:cubicBezTo>
                  <a:pt x="1065" y="2032"/>
                  <a:pt x="1035" y="2062"/>
                  <a:pt x="998" y="2062"/>
                </a:cubicBezTo>
                <a:lnTo>
                  <a:pt x="67" y="2062"/>
                </a:lnTo>
                <a:cubicBezTo>
                  <a:pt x="30" y="2062"/>
                  <a:pt x="0" y="2032"/>
                  <a:pt x="0" y="1995"/>
                </a:cubicBezTo>
                <a:lnTo>
                  <a:pt x="0" y="66"/>
                </a:lnTo>
                <a:cubicBezTo>
                  <a:pt x="0" y="29"/>
                  <a:pt x="30" y="0"/>
                  <a:pt x="67" y="0"/>
                </a:cubicBezTo>
                <a:lnTo>
                  <a:pt x="998" y="0"/>
                </a:lnTo>
                <a:cubicBezTo>
                  <a:pt x="1035" y="0"/>
                  <a:pt x="1065" y="29"/>
                  <a:pt x="1065" y="66"/>
                </a:cubicBezTo>
                <a:lnTo>
                  <a:pt x="1065" y="253"/>
                </a:lnTo>
                <a:close/>
                <a:moveTo>
                  <a:pt x="430" y="1569"/>
                </a:moveTo>
                <a:cubicBezTo>
                  <a:pt x="430" y="1626"/>
                  <a:pt x="476" y="1672"/>
                  <a:pt x="532" y="1672"/>
                </a:cubicBezTo>
                <a:cubicBezTo>
                  <a:pt x="589" y="1672"/>
                  <a:pt x="635" y="1626"/>
                  <a:pt x="635" y="1569"/>
                </a:cubicBezTo>
                <a:cubicBezTo>
                  <a:pt x="635" y="1512"/>
                  <a:pt x="589" y="1466"/>
                  <a:pt x="532" y="1466"/>
                </a:cubicBezTo>
                <a:cubicBezTo>
                  <a:pt x="476" y="1466"/>
                  <a:pt x="430" y="1512"/>
                  <a:pt x="430" y="15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siren-light_75516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5225248" y="5556306"/>
            <a:ext cx="198687" cy="180745"/>
          </a:xfrm>
          <a:custGeom>
            <a:avLst/>
            <a:gdLst>
              <a:gd name="connsiteX0" fmla="*/ 49398 w 607220"/>
              <a:gd name="connsiteY0" fmla="*/ 459240 h 552386"/>
              <a:gd name="connsiteX1" fmla="*/ 557822 w 607220"/>
              <a:gd name="connsiteY1" fmla="*/ 459240 h 552386"/>
              <a:gd name="connsiteX2" fmla="*/ 557822 w 607220"/>
              <a:gd name="connsiteY2" fmla="*/ 552386 h 552386"/>
              <a:gd name="connsiteX3" fmla="*/ 49398 w 607220"/>
              <a:gd name="connsiteY3" fmla="*/ 552386 h 552386"/>
              <a:gd name="connsiteX4" fmla="*/ 584431 w 607220"/>
              <a:gd name="connsiteY4" fmla="*/ 238538 h 552386"/>
              <a:gd name="connsiteX5" fmla="*/ 606926 w 607220"/>
              <a:gd name="connsiteY5" fmla="*/ 254179 h 552386"/>
              <a:gd name="connsiteX6" fmla="*/ 591161 w 607220"/>
              <a:gd name="connsiteY6" fmla="*/ 276628 h 552386"/>
              <a:gd name="connsiteX7" fmla="*/ 531142 w 607220"/>
              <a:gd name="connsiteY7" fmla="*/ 287208 h 552386"/>
              <a:gd name="connsiteX8" fmla="*/ 527731 w 607220"/>
              <a:gd name="connsiteY8" fmla="*/ 287484 h 552386"/>
              <a:gd name="connsiteX9" fmla="*/ 508647 w 607220"/>
              <a:gd name="connsiteY9" fmla="*/ 271476 h 552386"/>
              <a:gd name="connsiteX10" fmla="*/ 524412 w 607220"/>
              <a:gd name="connsiteY10" fmla="*/ 249027 h 552386"/>
              <a:gd name="connsiteX11" fmla="*/ 22789 w 607220"/>
              <a:gd name="connsiteY11" fmla="*/ 238446 h 552386"/>
              <a:gd name="connsiteX12" fmla="*/ 82808 w 607220"/>
              <a:gd name="connsiteY12" fmla="*/ 249027 h 552386"/>
              <a:gd name="connsiteX13" fmla="*/ 98481 w 607220"/>
              <a:gd name="connsiteY13" fmla="*/ 271476 h 552386"/>
              <a:gd name="connsiteX14" fmla="*/ 79489 w 607220"/>
              <a:gd name="connsiteY14" fmla="*/ 287484 h 552386"/>
              <a:gd name="connsiteX15" fmla="*/ 76078 w 607220"/>
              <a:gd name="connsiteY15" fmla="*/ 287208 h 552386"/>
              <a:gd name="connsiteX16" fmla="*/ 16059 w 607220"/>
              <a:gd name="connsiteY16" fmla="*/ 276628 h 552386"/>
              <a:gd name="connsiteX17" fmla="*/ 294 w 607220"/>
              <a:gd name="connsiteY17" fmla="*/ 254179 h 552386"/>
              <a:gd name="connsiteX18" fmla="*/ 22789 w 607220"/>
              <a:gd name="connsiteY18" fmla="*/ 238446 h 552386"/>
              <a:gd name="connsiteX19" fmla="*/ 292803 w 607220"/>
              <a:gd name="connsiteY19" fmla="*/ 164340 h 552386"/>
              <a:gd name="connsiteX20" fmla="*/ 160608 w 607220"/>
              <a:gd name="connsiteY20" fmla="*/ 306622 h 552386"/>
              <a:gd name="connsiteX21" fmla="*/ 160608 w 607220"/>
              <a:gd name="connsiteY21" fmla="*/ 391845 h 552386"/>
              <a:gd name="connsiteX22" fmla="*/ 223387 w 607220"/>
              <a:gd name="connsiteY22" fmla="*/ 391845 h 552386"/>
              <a:gd name="connsiteX23" fmla="*/ 223387 w 607220"/>
              <a:gd name="connsiteY23" fmla="*/ 306622 h 552386"/>
              <a:gd name="connsiteX24" fmla="*/ 292803 w 607220"/>
              <a:gd name="connsiteY24" fmla="*/ 164340 h 552386"/>
              <a:gd name="connsiteX25" fmla="*/ 303681 w 607220"/>
              <a:gd name="connsiteY25" fmla="*/ 125042 h 552386"/>
              <a:gd name="connsiteX26" fmla="*/ 485563 w 607220"/>
              <a:gd name="connsiteY26" fmla="*/ 306622 h 552386"/>
              <a:gd name="connsiteX27" fmla="*/ 485563 w 607220"/>
              <a:gd name="connsiteY27" fmla="*/ 430590 h 552386"/>
              <a:gd name="connsiteX28" fmla="*/ 463070 w 607220"/>
              <a:gd name="connsiteY28" fmla="*/ 430590 h 552386"/>
              <a:gd name="connsiteX29" fmla="*/ 223387 w 607220"/>
              <a:gd name="connsiteY29" fmla="*/ 430590 h 552386"/>
              <a:gd name="connsiteX30" fmla="*/ 121798 w 607220"/>
              <a:gd name="connsiteY30" fmla="*/ 430590 h 552386"/>
              <a:gd name="connsiteX31" fmla="*/ 121798 w 607220"/>
              <a:gd name="connsiteY31" fmla="*/ 306622 h 552386"/>
              <a:gd name="connsiteX32" fmla="*/ 303681 w 607220"/>
              <a:gd name="connsiteY32" fmla="*/ 125042 h 552386"/>
              <a:gd name="connsiteX33" fmla="*/ 487420 w 607220"/>
              <a:gd name="connsiteY33" fmla="*/ 67584 h 552386"/>
              <a:gd name="connsiteX34" fmla="*/ 501584 w 607220"/>
              <a:gd name="connsiteY34" fmla="*/ 72014 h 552386"/>
              <a:gd name="connsiteX35" fmla="*/ 503981 w 607220"/>
              <a:gd name="connsiteY35" fmla="*/ 99356 h 552386"/>
              <a:gd name="connsiteX36" fmla="*/ 464796 w 607220"/>
              <a:gd name="connsiteY36" fmla="*/ 145940 h 552386"/>
              <a:gd name="connsiteX37" fmla="*/ 449952 w 607220"/>
              <a:gd name="connsiteY37" fmla="*/ 152844 h 552386"/>
              <a:gd name="connsiteX38" fmla="*/ 437505 w 607220"/>
              <a:gd name="connsiteY38" fmla="*/ 148333 h 552386"/>
              <a:gd name="connsiteX39" fmla="*/ 435108 w 607220"/>
              <a:gd name="connsiteY39" fmla="*/ 120991 h 552386"/>
              <a:gd name="connsiteX40" fmla="*/ 474293 w 607220"/>
              <a:gd name="connsiteY40" fmla="*/ 74408 h 552386"/>
              <a:gd name="connsiteX41" fmla="*/ 487420 w 607220"/>
              <a:gd name="connsiteY41" fmla="*/ 67584 h 552386"/>
              <a:gd name="connsiteX42" fmla="*/ 119800 w 607220"/>
              <a:gd name="connsiteY42" fmla="*/ 67502 h 552386"/>
              <a:gd name="connsiteX43" fmla="*/ 132927 w 607220"/>
              <a:gd name="connsiteY43" fmla="*/ 74364 h 552386"/>
              <a:gd name="connsiteX44" fmla="*/ 172112 w 607220"/>
              <a:gd name="connsiteY44" fmla="*/ 120973 h 552386"/>
              <a:gd name="connsiteX45" fmla="*/ 169715 w 607220"/>
              <a:gd name="connsiteY45" fmla="*/ 148331 h 552386"/>
              <a:gd name="connsiteX46" fmla="*/ 157268 w 607220"/>
              <a:gd name="connsiteY46" fmla="*/ 152844 h 552386"/>
              <a:gd name="connsiteX47" fmla="*/ 142332 w 607220"/>
              <a:gd name="connsiteY47" fmla="*/ 145936 h 552386"/>
              <a:gd name="connsiteX48" fmla="*/ 103239 w 607220"/>
              <a:gd name="connsiteY48" fmla="*/ 99234 h 552386"/>
              <a:gd name="connsiteX49" fmla="*/ 105636 w 607220"/>
              <a:gd name="connsiteY49" fmla="*/ 71969 h 552386"/>
              <a:gd name="connsiteX50" fmla="*/ 119800 w 607220"/>
              <a:gd name="connsiteY50" fmla="*/ 67502 h 552386"/>
              <a:gd name="connsiteX51" fmla="*/ 303621 w 607220"/>
              <a:gd name="connsiteY51" fmla="*/ 0 h 552386"/>
              <a:gd name="connsiteX52" fmla="*/ 322980 w 607220"/>
              <a:gd name="connsiteY52" fmla="*/ 19338 h 552386"/>
              <a:gd name="connsiteX53" fmla="*/ 322980 w 607220"/>
              <a:gd name="connsiteY53" fmla="*/ 80207 h 552386"/>
              <a:gd name="connsiteX54" fmla="*/ 303621 w 607220"/>
              <a:gd name="connsiteY54" fmla="*/ 99638 h 552386"/>
              <a:gd name="connsiteX55" fmla="*/ 284169 w 607220"/>
              <a:gd name="connsiteY55" fmla="*/ 80207 h 552386"/>
              <a:gd name="connsiteX56" fmla="*/ 284169 w 607220"/>
              <a:gd name="connsiteY56" fmla="*/ 19338 h 552386"/>
              <a:gd name="connsiteX57" fmla="*/ 303621 w 607220"/>
              <a:gd name="connsiteY57" fmla="*/ 0 h 55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220" h="552386">
                <a:moveTo>
                  <a:pt x="49398" y="459240"/>
                </a:moveTo>
                <a:lnTo>
                  <a:pt x="557822" y="459240"/>
                </a:lnTo>
                <a:lnTo>
                  <a:pt x="557822" y="552386"/>
                </a:lnTo>
                <a:lnTo>
                  <a:pt x="49398" y="552386"/>
                </a:lnTo>
                <a:close/>
                <a:moveTo>
                  <a:pt x="584431" y="238538"/>
                </a:moveTo>
                <a:cubicBezTo>
                  <a:pt x="595033" y="236606"/>
                  <a:pt x="605082" y="243691"/>
                  <a:pt x="606926" y="254179"/>
                </a:cubicBezTo>
                <a:cubicBezTo>
                  <a:pt x="608770" y="264759"/>
                  <a:pt x="601763" y="274788"/>
                  <a:pt x="591161" y="276628"/>
                </a:cubicBezTo>
                <a:lnTo>
                  <a:pt x="531142" y="287208"/>
                </a:lnTo>
                <a:cubicBezTo>
                  <a:pt x="530036" y="287392"/>
                  <a:pt x="528838" y="287484"/>
                  <a:pt x="527731" y="287484"/>
                </a:cubicBezTo>
                <a:cubicBezTo>
                  <a:pt x="518512" y="287484"/>
                  <a:pt x="510306" y="280860"/>
                  <a:pt x="508647" y="271476"/>
                </a:cubicBezTo>
                <a:cubicBezTo>
                  <a:pt x="506803" y="260987"/>
                  <a:pt x="513810" y="250867"/>
                  <a:pt x="524412" y="249027"/>
                </a:cubicBezTo>
                <a:close/>
                <a:moveTo>
                  <a:pt x="22789" y="238446"/>
                </a:moveTo>
                <a:lnTo>
                  <a:pt x="82808" y="249027"/>
                </a:lnTo>
                <a:cubicBezTo>
                  <a:pt x="93318" y="250959"/>
                  <a:pt x="100417" y="260987"/>
                  <a:pt x="98481" y="271476"/>
                </a:cubicBezTo>
                <a:cubicBezTo>
                  <a:pt x="96914" y="280860"/>
                  <a:pt x="88708" y="287484"/>
                  <a:pt x="79489" y="287484"/>
                </a:cubicBezTo>
                <a:cubicBezTo>
                  <a:pt x="78290" y="287484"/>
                  <a:pt x="77184" y="287392"/>
                  <a:pt x="76078" y="287208"/>
                </a:cubicBezTo>
                <a:lnTo>
                  <a:pt x="16059" y="276628"/>
                </a:lnTo>
                <a:cubicBezTo>
                  <a:pt x="5457" y="274788"/>
                  <a:pt x="-1550" y="264759"/>
                  <a:pt x="294" y="254179"/>
                </a:cubicBezTo>
                <a:cubicBezTo>
                  <a:pt x="2138" y="243691"/>
                  <a:pt x="12279" y="236606"/>
                  <a:pt x="22789" y="238446"/>
                </a:cubicBezTo>
                <a:close/>
                <a:moveTo>
                  <a:pt x="292803" y="164340"/>
                </a:moveTo>
                <a:cubicBezTo>
                  <a:pt x="218962" y="169862"/>
                  <a:pt x="160608" y="231524"/>
                  <a:pt x="160608" y="306622"/>
                </a:cubicBezTo>
                <a:lnTo>
                  <a:pt x="160608" y="391845"/>
                </a:lnTo>
                <a:lnTo>
                  <a:pt x="223387" y="391845"/>
                </a:lnTo>
                <a:lnTo>
                  <a:pt x="223387" y="306622"/>
                </a:lnTo>
                <a:cubicBezTo>
                  <a:pt x="223387" y="248826"/>
                  <a:pt x="250674" y="197564"/>
                  <a:pt x="292803" y="164340"/>
                </a:cubicBezTo>
                <a:close/>
                <a:moveTo>
                  <a:pt x="303681" y="125042"/>
                </a:moveTo>
                <a:cubicBezTo>
                  <a:pt x="404071" y="125042"/>
                  <a:pt x="485563" y="206399"/>
                  <a:pt x="485563" y="306622"/>
                </a:cubicBezTo>
                <a:lnTo>
                  <a:pt x="485563" y="430590"/>
                </a:lnTo>
                <a:lnTo>
                  <a:pt x="463070" y="430590"/>
                </a:lnTo>
                <a:lnTo>
                  <a:pt x="223387" y="430590"/>
                </a:lnTo>
                <a:lnTo>
                  <a:pt x="121798" y="430590"/>
                </a:lnTo>
                <a:lnTo>
                  <a:pt x="121798" y="306622"/>
                </a:lnTo>
                <a:cubicBezTo>
                  <a:pt x="121798" y="206399"/>
                  <a:pt x="203198" y="125042"/>
                  <a:pt x="303681" y="125042"/>
                </a:cubicBezTo>
                <a:close/>
                <a:moveTo>
                  <a:pt x="487420" y="67584"/>
                </a:moveTo>
                <a:cubicBezTo>
                  <a:pt x="492364" y="67158"/>
                  <a:pt x="497481" y="68608"/>
                  <a:pt x="501584" y="72014"/>
                </a:cubicBezTo>
                <a:cubicBezTo>
                  <a:pt x="509790" y="78919"/>
                  <a:pt x="510896" y="91163"/>
                  <a:pt x="503981" y="99356"/>
                </a:cubicBezTo>
                <a:lnTo>
                  <a:pt x="464796" y="145940"/>
                </a:lnTo>
                <a:cubicBezTo>
                  <a:pt x="461016" y="150543"/>
                  <a:pt x="455484" y="152844"/>
                  <a:pt x="449952" y="152844"/>
                </a:cubicBezTo>
                <a:cubicBezTo>
                  <a:pt x="445527" y="152844"/>
                  <a:pt x="441101" y="151371"/>
                  <a:pt x="437505" y="148333"/>
                </a:cubicBezTo>
                <a:cubicBezTo>
                  <a:pt x="429299" y="141429"/>
                  <a:pt x="428193" y="129185"/>
                  <a:pt x="435108" y="120991"/>
                </a:cubicBezTo>
                <a:lnTo>
                  <a:pt x="474293" y="74408"/>
                </a:lnTo>
                <a:cubicBezTo>
                  <a:pt x="477704" y="70311"/>
                  <a:pt x="482476" y="68010"/>
                  <a:pt x="487420" y="67584"/>
                </a:cubicBezTo>
                <a:close/>
                <a:moveTo>
                  <a:pt x="119800" y="67502"/>
                </a:moveTo>
                <a:cubicBezTo>
                  <a:pt x="124745" y="67939"/>
                  <a:pt x="129516" y="70265"/>
                  <a:pt x="132927" y="74364"/>
                </a:cubicBezTo>
                <a:lnTo>
                  <a:pt x="172112" y="120973"/>
                </a:lnTo>
                <a:cubicBezTo>
                  <a:pt x="179027" y="129171"/>
                  <a:pt x="177921" y="141422"/>
                  <a:pt x="169715" y="148331"/>
                </a:cubicBezTo>
                <a:cubicBezTo>
                  <a:pt x="166119" y="151370"/>
                  <a:pt x="161694" y="152844"/>
                  <a:pt x="157268" y="152844"/>
                </a:cubicBezTo>
                <a:cubicBezTo>
                  <a:pt x="151736" y="152844"/>
                  <a:pt x="146204" y="150449"/>
                  <a:pt x="142332" y="145936"/>
                </a:cubicBezTo>
                <a:lnTo>
                  <a:pt x="103239" y="99234"/>
                </a:lnTo>
                <a:cubicBezTo>
                  <a:pt x="96324" y="91036"/>
                  <a:pt x="97430" y="78785"/>
                  <a:pt x="105636" y="71969"/>
                </a:cubicBezTo>
                <a:cubicBezTo>
                  <a:pt x="109739" y="68515"/>
                  <a:pt x="114856" y="67064"/>
                  <a:pt x="119800" y="67502"/>
                </a:cubicBezTo>
                <a:close/>
                <a:moveTo>
                  <a:pt x="303621" y="0"/>
                </a:moveTo>
                <a:cubicBezTo>
                  <a:pt x="314314" y="0"/>
                  <a:pt x="322980" y="8656"/>
                  <a:pt x="322980" y="19338"/>
                </a:cubicBezTo>
                <a:lnTo>
                  <a:pt x="322980" y="80207"/>
                </a:lnTo>
                <a:cubicBezTo>
                  <a:pt x="322980" y="90982"/>
                  <a:pt x="314314" y="99638"/>
                  <a:pt x="303621" y="99638"/>
                </a:cubicBezTo>
                <a:cubicBezTo>
                  <a:pt x="292835" y="99638"/>
                  <a:pt x="284169" y="90982"/>
                  <a:pt x="284169" y="80207"/>
                </a:cubicBezTo>
                <a:lnTo>
                  <a:pt x="284169" y="19338"/>
                </a:lnTo>
                <a:cubicBezTo>
                  <a:pt x="284169" y="8656"/>
                  <a:pt x="292835" y="0"/>
                  <a:pt x="3036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文本框 76"/>
          <p:cNvSpPr txBox="1">
            <a:spLocks noChangeArrowheads="1"/>
          </p:cNvSpPr>
          <p:nvPr/>
        </p:nvSpPr>
        <p:spPr bwMode="auto">
          <a:xfrm>
            <a:off x="4497013" y="5759246"/>
            <a:ext cx="1091718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+mn-lt"/>
              </a:rPr>
              <a:t>Alarm info and  record retrieve</a:t>
            </a:r>
            <a:endParaRPr lang="zh-CN" altLang="en-US" sz="800" dirty="0">
              <a:solidFill>
                <a:schemeClr val="bg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2002" y="1567992"/>
            <a:ext cx="1705133" cy="1141029"/>
          </a:xfrm>
          <a:prstGeom prst="rect">
            <a:avLst/>
          </a:prstGeom>
        </p:spPr>
      </p:pic>
      <p:sp>
        <p:nvSpPr>
          <p:cNvPr id="144" name="文本框 143">
            <a:extLst>
              <a:ext uri="{FF2B5EF4-FFF2-40B4-BE49-F238E27FC236}">
                <a16:creationId xmlns:a16="http://schemas.microsoft.com/office/drawing/2014/main" id="{4E53B98C-4162-4CFE-A91E-18E6E01BE38B}"/>
              </a:ext>
            </a:extLst>
          </p:cNvPr>
          <p:cNvSpPr txBox="1"/>
          <p:nvPr/>
        </p:nvSpPr>
        <p:spPr>
          <a:xfrm>
            <a:off x="7749771" y="1459283"/>
            <a:ext cx="3332963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1100" b="1" u="sng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Accurate and clear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High precise radar with </a:t>
            </a:r>
            <a:r>
              <a:rPr lang="en-US" altLang="zh-CN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deviation of -4 to 0 km/h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Self-developed </a:t>
            </a:r>
            <a:r>
              <a:rPr lang="en-US" altLang="zh-CN" sz="1000" b="1" dirty="0">
                <a:solidFill>
                  <a:srgbClr val="FFFFF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plate recognition</a:t>
            </a:r>
            <a:r>
              <a:rPr lang="en-US" altLang="zh-CN" sz="100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 algorithm, with </a:t>
            </a:r>
            <a:r>
              <a:rPr lang="en-US" altLang="zh-CN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capture rate</a:t>
            </a:r>
            <a:r>
              <a:rPr lang="zh-CN" altLang="en-US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＞</a:t>
            </a:r>
            <a:r>
              <a:rPr lang="en-US" altLang="zh-CN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99%, recognition </a:t>
            </a:r>
            <a:r>
              <a:rPr lang="en-US" altLang="zh-CN" sz="100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accuracy</a:t>
            </a:r>
            <a:r>
              <a:rPr lang="zh-CN" altLang="en-US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＞</a:t>
            </a:r>
            <a:r>
              <a:rPr lang="en-US" altLang="zh-CN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98%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b="1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Clear indication of driving speed by </a:t>
            </a:r>
            <a:r>
              <a:rPr lang="en-US" altLang="zh-CN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red color for over speed and green color for normal </a:t>
            </a:r>
            <a:r>
              <a:rPr lang="en-US" altLang="zh-CN" sz="1000" b="1" dirty="0" smtClean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speed</a:t>
            </a:r>
            <a:endParaRPr lang="en-US" altLang="zh-CN" sz="1000" b="1" dirty="0">
              <a:solidFill>
                <a:srgbClr val="ED7E32"/>
              </a:solidFill>
              <a:latin typeface="Helvetica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4E53B98C-4162-4CFE-A91E-18E6E01BE38B}"/>
              </a:ext>
            </a:extLst>
          </p:cNvPr>
          <p:cNvSpPr txBox="1"/>
          <p:nvPr/>
        </p:nvSpPr>
        <p:spPr>
          <a:xfrm>
            <a:off x="7415598" y="4246462"/>
            <a:ext cx="3537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1100" b="1" u="sng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All-environment adaptability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IP67</a:t>
            </a:r>
            <a:r>
              <a:rPr lang="en-US" altLang="zh-CN" sz="1000" b="1" dirty="0">
                <a:solidFill>
                  <a:srgbClr val="FFFFF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 protection rating (dustproof and waterproof), </a:t>
            </a:r>
            <a:r>
              <a:rPr lang="en-US" altLang="zh-CN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IK10 </a:t>
            </a:r>
            <a:r>
              <a:rPr lang="en-US" altLang="zh-CN" sz="1000" b="1" dirty="0">
                <a:solidFill>
                  <a:srgbClr val="FFFFF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impact rating, with aluminum alloy body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b="1" dirty="0">
                <a:solidFill>
                  <a:srgbClr val="FFFFF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Can adapt to extreme environments, </a:t>
            </a:r>
            <a:r>
              <a:rPr lang="en-US" altLang="zh-CN" sz="1000" b="1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with a wide range of working temperatures from </a:t>
            </a:r>
            <a:r>
              <a:rPr lang="en-US" altLang="zh-CN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–30 °C to +65 °</a:t>
            </a:r>
            <a:r>
              <a:rPr lang="en-US" altLang="zh-CN" sz="1000" b="1" dirty="0" smtClean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C</a:t>
            </a:r>
            <a:r>
              <a:rPr lang="en-US" altLang="zh-CN" sz="1000" b="1" dirty="0" smtClean="0">
                <a:solidFill>
                  <a:srgbClr val="FFC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 </a:t>
            </a:r>
            <a:endParaRPr lang="en-US" altLang="zh-CN" sz="1000" b="1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b="1" dirty="0">
                <a:solidFill>
                  <a:srgbClr val="FFFFF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Adapts to rain, snow, fog, with </a:t>
            </a:r>
            <a:r>
              <a:rPr lang="en-US" altLang="zh-CN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camera</a:t>
            </a:r>
            <a:r>
              <a:rPr lang="en-US" altLang="zh-CN" sz="1000" b="1" dirty="0">
                <a:solidFill>
                  <a:srgbClr val="FFFFF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</a:rPr>
              <a:t>front window’s intelligent heating module 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6362848" y="4614855"/>
            <a:ext cx="615295" cy="1341564"/>
            <a:chOff x="6362848" y="4614855"/>
            <a:chExt cx="615295" cy="1341564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766796" y="4614855"/>
              <a:ext cx="0" cy="13415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6" name="Picture 2" descr="https://material.dahuasecurity.com/uploads/cpq/prm-os-srv-res/smart/formal/Product/HQ/1.0.99.01.10150-001/ProductImage/1335276787928_temporary_thumb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4" t="14581" r="27692" b="13753"/>
            <a:stretch/>
          </p:blipFill>
          <p:spPr bwMode="auto">
            <a:xfrm>
              <a:off x="6501899" y="4805961"/>
              <a:ext cx="476244" cy="75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2" descr="https://material.dahuasecurity.com/uploads/image/20221208/ITC413-PW4D-Series_1_thumb.png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4" t="27636" r="9302" b="29454"/>
            <a:stretch/>
          </p:blipFill>
          <p:spPr bwMode="auto">
            <a:xfrm>
              <a:off x="6362848" y="4637378"/>
              <a:ext cx="437529" cy="23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8" name="文本框 147">
            <a:extLst>
              <a:ext uri="{FF2B5EF4-FFF2-40B4-BE49-F238E27FC236}">
                <a16:creationId xmlns:a16="http://schemas.microsoft.com/office/drawing/2014/main" id="{4E53B98C-4162-4CFE-A91E-18E6E01BE38B}"/>
              </a:ext>
            </a:extLst>
          </p:cNvPr>
          <p:cNvSpPr txBox="1"/>
          <p:nvPr/>
        </p:nvSpPr>
        <p:spPr>
          <a:xfrm>
            <a:off x="5729114" y="2992827"/>
            <a:ext cx="334022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1100" b="1" u="sng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Efficient</a:t>
            </a:r>
            <a:r>
              <a:rPr lang="zh-CN" altLang="en-US" sz="1100" b="1" u="sng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 </a:t>
            </a:r>
            <a:r>
              <a:rPr lang="en-US" altLang="zh-CN" sz="1100" b="1" u="sng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retrieval 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b="1" dirty="0">
                <a:solidFill>
                  <a:srgbClr val="FFFFF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Quick retrieval over speed </a:t>
            </a:r>
            <a:r>
              <a:rPr lang="en-US" altLang="zh-CN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record by vehicle plate and alarm event.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b="1" dirty="0">
                <a:solidFill>
                  <a:srgbClr val="FFFFF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Sufficient evidence with </a:t>
            </a:r>
            <a:r>
              <a:rPr lang="en-US" altLang="zh-CN" sz="1000" b="1" dirty="0" smtClean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snapshots </a:t>
            </a:r>
            <a:r>
              <a:rPr lang="en-US" altLang="zh-CN" sz="1000" b="1" dirty="0">
                <a:solidFill>
                  <a:srgbClr val="FFFFF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and </a:t>
            </a:r>
            <a:r>
              <a:rPr lang="en-US" altLang="zh-CN" sz="1000" b="1" dirty="0">
                <a:solidFill>
                  <a:srgbClr val="ED7E32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video records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EAC535FC-24D4-49BF-9B64-D88F4E2D745A}"/>
              </a:ext>
            </a:extLst>
          </p:cNvPr>
          <p:cNvSpPr txBox="1"/>
          <p:nvPr/>
        </p:nvSpPr>
        <p:spPr>
          <a:xfrm>
            <a:off x="1873903" y="2222340"/>
            <a:ext cx="795867" cy="12311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800" b="1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Software</a:t>
            </a:r>
            <a:endParaRPr kumimoji="1" lang="zh-CN" altLang="en-US" sz="800" b="1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FC8FC725-7798-4C33-9D54-31A765F31B9D}"/>
              </a:ext>
            </a:extLst>
          </p:cNvPr>
          <p:cNvSpPr txBox="1"/>
          <p:nvPr/>
        </p:nvSpPr>
        <p:spPr>
          <a:xfrm>
            <a:off x="2557920" y="2108909"/>
            <a:ext cx="795867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NVR5216-EI</a:t>
            </a:r>
            <a:endParaRPr lang="en-US" altLang="zh-CN" sz="800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  <a:p>
            <a:pPr algn="ctr"/>
            <a:r>
              <a:rPr kumimoji="1" lang="en-US" altLang="zh-CN" sz="800" b="1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NVR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40B4041B-8209-48E0-9B17-A197DDBC35AE}"/>
              </a:ext>
            </a:extLst>
          </p:cNvPr>
          <p:cNvSpPr txBox="1"/>
          <p:nvPr/>
        </p:nvSpPr>
        <p:spPr>
          <a:xfrm>
            <a:off x="3293375" y="2120934"/>
            <a:ext cx="795867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LM22-B200S</a:t>
            </a:r>
            <a:endParaRPr kumimoji="1" lang="en-US" altLang="zh-CN" sz="800" b="1" dirty="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  <a:p>
            <a:pPr algn="ctr"/>
            <a:r>
              <a:rPr kumimoji="1" lang="en-US" altLang="zh-CN" sz="800" b="1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Monitor</a:t>
            </a:r>
          </a:p>
        </p:txBody>
      </p:sp>
      <p:pic>
        <p:nvPicPr>
          <p:cNvPr id="1028" name="Picture 4" descr="product-im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35663" r="4494" b="36075"/>
          <a:stretch/>
        </p:blipFill>
        <p:spPr bwMode="auto">
          <a:xfrm>
            <a:off x="2592758" y="1834664"/>
            <a:ext cx="773011" cy="2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423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43115" y="486000"/>
            <a:ext cx="8617688" cy="307777"/>
          </a:xfrm>
        </p:spPr>
        <p:txBody>
          <a:bodyPr/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Deployment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17" name="组合 216"/>
          <p:cNvGrpSpPr/>
          <p:nvPr/>
        </p:nvGrpSpPr>
        <p:grpSpPr>
          <a:xfrm>
            <a:off x="543524" y="1135092"/>
            <a:ext cx="5322218" cy="4921966"/>
            <a:chOff x="-1211046" y="374072"/>
            <a:chExt cx="6958652" cy="4517969"/>
          </a:xfrm>
        </p:grpSpPr>
        <p:sp>
          <p:nvSpPr>
            <p:cNvPr id="218" name="矩形 217">
              <a:extLst>
                <a:ext uri="{FF2B5EF4-FFF2-40B4-BE49-F238E27FC236}">
                  <a16:creationId xmlns:a16="http://schemas.microsoft.com/office/drawing/2014/main" id="{2EA286A6-661C-4F3E-85BA-34D1EE994EE9}"/>
                </a:ext>
              </a:extLst>
            </p:cNvPr>
            <p:cNvSpPr/>
            <p:nvPr/>
          </p:nvSpPr>
          <p:spPr>
            <a:xfrm>
              <a:off x="-1211046" y="374072"/>
              <a:ext cx="6958652" cy="284438"/>
            </a:xfrm>
            <a:prstGeom prst="rect">
              <a:avLst/>
            </a:prstGeom>
            <a:solidFill>
              <a:srgbClr val="4573C4"/>
            </a:solidFill>
            <a:ln>
              <a:solidFill>
                <a:srgbClr val="298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Installation</a:t>
              </a:r>
              <a:endParaRPr lang="zh-CN" altLang="en-US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9" name="矩形 218">
              <a:extLst>
                <a:ext uri="{FF2B5EF4-FFF2-40B4-BE49-F238E27FC236}">
                  <a16:creationId xmlns:a16="http://schemas.microsoft.com/office/drawing/2014/main" id="{DA18F25F-CDA2-47B7-86FD-DA52C174BF6C}"/>
                </a:ext>
              </a:extLst>
            </p:cNvPr>
            <p:cNvSpPr/>
            <p:nvPr/>
          </p:nvSpPr>
          <p:spPr>
            <a:xfrm>
              <a:off x="-1211046" y="374073"/>
              <a:ext cx="6958652" cy="4517968"/>
            </a:xfrm>
            <a:prstGeom prst="rect">
              <a:avLst/>
            </a:prstGeom>
            <a:noFill/>
            <a:ln>
              <a:solidFill>
                <a:srgbClr val="2980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20" name="组合 219"/>
          <p:cNvGrpSpPr/>
          <p:nvPr/>
        </p:nvGrpSpPr>
        <p:grpSpPr>
          <a:xfrm>
            <a:off x="6004823" y="1135821"/>
            <a:ext cx="5087526" cy="4921964"/>
            <a:chOff x="292012" y="888237"/>
            <a:chExt cx="5456256" cy="4003803"/>
          </a:xfrm>
        </p:grpSpPr>
        <p:sp>
          <p:nvSpPr>
            <p:cNvPr id="221" name="矩形 220">
              <a:extLst>
                <a:ext uri="{FF2B5EF4-FFF2-40B4-BE49-F238E27FC236}">
                  <a16:creationId xmlns:a16="http://schemas.microsoft.com/office/drawing/2014/main" id="{2EA286A6-661C-4F3E-85BA-34D1EE994EE9}"/>
                </a:ext>
              </a:extLst>
            </p:cNvPr>
            <p:cNvSpPr/>
            <p:nvPr/>
          </p:nvSpPr>
          <p:spPr>
            <a:xfrm>
              <a:off x="292674" y="888237"/>
              <a:ext cx="5455594" cy="237009"/>
            </a:xfrm>
            <a:prstGeom prst="rect">
              <a:avLst/>
            </a:prstGeom>
            <a:solidFill>
              <a:srgbClr val="4573C4"/>
            </a:solidFill>
            <a:ln>
              <a:solidFill>
                <a:srgbClr val="298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Configuration</a:t>
              </a:r>
              <a:endParaRPr lang="zh-CN" altLang="en-US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2" name="矩形 221">
              <a:extLst>
                <a:ext uri="{FF2B5EF4-FFF2-40B4-BE49-F238E27FC236}">
                  <a16:creationId xmlns:a16="http://schemas.microsoft.com/office/drawing/2014/main" id="{DA18F25F-CDA2-47B7-86FD-DA52C174BF6C}"/>
                </a:ext>
              </a:extLst>
            </p:cNvPr>
            <p:cNvSpPr/>
            <p:nvPr/>
          </p:nvSpPr>
          <p:spPr>
            <a:xfrm>
              <a:off x="292012" y="888237"/>
              <a:ext cx="5455594" cy="4003803"/>
            </a:xfrm>
            <a:prstGeom prst="rect">
              <a:avLst/>
            </a:prstGeom>
            <a:noFill/>
            <a:ln>
              <a:solidFill>
                <a:srgbClr val="2980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181" name="文本框 180">
            <a:extLst>
              <a:ext uri="{FF2B5EF4-FFF2-40B4-BE49-F238E27FC236}">
                <a16:creationId xmlns:a16="http://schemas.microsoft.com/office/drawing/2014/main" id="{4E53B98C-4162-4CFE-A91E-18E6E01BE38B}"/>
              </a:ext>
            </a:extLst>
          </p:cNvPr>
          <p:cNvSpPr txBox="1"/>
          <p:nvPr/>
        </p:nvSpPr>
        <p:spPr>
          <a:xfrm>
            <a:off x="512846" y="4194414"/>
            <a:ext cx="538846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Installation method: Install the Sign at the right (for regions driving on the right) or left (for regions driving on the left) side of road.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Installation height: </a:t>
            </a:r>
            <a:r>
              <a:rPr lang="en-US" altLang="zh-CN" sz="1000" dirty="0">
                <a:solidFill>
                  <a:srgbClr val="CB7C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About 2 m (6.56 </a:t>
            </a:r>
            <a:r>
              <a:rPr lang="en-US" altLang="zh-CN" sz="1000" dirty="0" err="1">
                <a:solidFill>
                  <a:srgbClr val="CB7C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r>
              <a:rPr lang="en-US" altLang="zh-CN" sz="1000" dirty="0">
                <a:solidFill>
                  <a:srgbClr val="CB7C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adjustable between 1.5 m (4.92 </a:t>
            </a:r>
            <a:r>
              <a:rPr lang="en-US" altLang="zh-CN" sz="10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and 3 m (9.84 </a:t>
            </a:r>
            <a:r>
              <a:rPr lang="en-US" altLang="zh-CN" sz="10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). 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Radar installation angle: </a:t>
            </a:r>
            <a:r>
              <a:rPr lang="en-US" altLang="zh-CN" sz="1000" dirty="0">
                <a:solidFill>
                  <a:srgbClr val="CB7C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θ = 15°</a:t>
            </a:r>
            <a:r>
              <a:rPr lang="en-US" altLang="zh-CN" sz="1000" dirty="0">
                <a:solidFill>
                  <a:srgbClr val="ED7E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θ is the angle between the radar normal line and the road horizontal line. The angle can be adjusted.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Camera installation height 3.5m, adjust it angle to make sure the detection line which is around the middle of the image is</a:t>
            </a:r>
            <a:r>
              <a:rPr lang="en-US" altLang="zh-CN" sz="1000" dirty="0">
                <a:solidFill>
                  <a:srgbClr val="CB7C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15m </a:t>
            </a:r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away from the pole.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altLang="zh-CN" sz="1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altLang="zh-CN" sz="1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21" y="1886103"/>
            <a:ext cx="2182119" cy="11325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22" y="3325918"/>
            <a:ext cx="2182120" cy="1014297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6163822" y="1687314"/>
            <a:ext cx="2369568" cy="172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"/>
              </a:rPr>
              <a:t>Drawing the trigger line  </a:t>
            </a:r>
            <a:endParaRPr lang="zh-CN" altLang="en-US" sz="1200" b="1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  <a:sym typeface="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163821" y="3126473"/>
            <a:ext cx="1721708" cy="158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"/>
              </a:rPr>
              <a:t>Speed limit setting</a:t>
            </a:r>
            <a:endParaRPr lang="zh-CN" altLang="en-US" sz="1200" b="1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  <a:sym typeface="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378515" y="1932556"/>
            <a:ext cx="2582144" cy="52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capture point to the camera distance recommend </a:t>
            </a:r>
            <a:r>
              <a:rPr lang="en-US" altLang="zh-CN" sz="1000" dirty="0">
                <a:solidFill>
                  <a:srgbClr val="ED7E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</a:t>
            </a:r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meters</a:t>
            </a:r>
            <a:endParaRPr lang="zh-CN" altLang="en-US" sz="1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8378515" y="3310826"/>
            <a:ext cx="2582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speed limit setting </a:t>
            </a:r>
            <a:r>
              <a:rPr lang="en-US" altLang="zh-CN" sz="1000" dirty="0">
                <a:solidFill>
                  <a:srgbClr val="ED7E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20km/h</a:t>
            </a:r>
            <a:endParaRPr lang="zh-CN" altLang="en-US" sz="1000" dirty="0">
              <a:solidFill>
                <a:srgbClr val="ED7E3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31" y="1498486"/>
            <a:ext cx="5092273" cy="26734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273" y="4647431"/>
            <a:ext cx="2206667" cy="1231184"/>
          </a:xfrm>
          <a:prstGeom prst="rect">
            <a:avLst/>
          </a:prstGeom>
        </p:spPr>
      </p:pic>
      <p:sp>
        <p:nvSpPr>
          <p:cNvPr id="57" name="矩形 56"/>
          <p:cNvSpPr/>
          <p:nvPr/>
        </p:nvSpPr>
        <p:spPr>
          <a:xfrm>
            <a:off x="6139272" y="4446690"/>
            <a:ext cx="2012689" cy="15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"/>
              </a:rPr>
              <a:t>Radar Parameter setting</a:t>
            </a:r>
            <a:endParaRPr lang="zh-CN" altLang="en-US" sz="1200" b="1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  <a:sym typeface="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345942" y="4926901"/>
            <a:ext cx="279314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Radar working mode </a:t>
            </a:r>
            <a:r>
              <a:rPr lang="en-US" altLang="zh-CN" sz="1000" dirty="0">
                <a:solidFill>
                  <a:srgbClr val="ED7E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Send continuous beams</a:t>
            </a: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Angle </a:t>
            </a:r>
            <a:r>
              <a:rPr lang="en-US" altLang="zh-CN" sz="1000" dirty="0">
                <a:solidFill>
                  <a:srgbClr val="ED7E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</a:t>
            </a:r>
            <a:endParaRPr lang="zh-CN" altLang="en-US" sz="1000" dirty="0">
              <a:solidFill>
                <a:srgbClr val="ED7E3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0" name="object 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9104" y="850476"/>
            <a:ext cx="7974286" cy="4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91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44023" y="486000"/>
            <a:ext cx="8617688" cy="307777"/>
          </a:xfrm>
        </p:spPr>
        <p:txBody>
          <a:bodyPr/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Product List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018930"/>
              </p:ext>
            </p:extLst>
          </p:nvPr>
        </p:nvGraphicFramePr>
        <p:xfrm>
          <a:off x="551130" y="1145720"/>
          <a:ext cx="10154383" cy="394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616">
                  <a:extLst>
                    <a:ext uri="{9D8B030D-6E8A-4147-A177-3AD203B41FA5}">
                      <a16:colId xmlns:a16="http://schemas.microsoft.com/office/drawing/2014/main" val="3461143930"/>
                    </a:ext>
                  </a:extLst>
                </a:gridCol>
                <a:gridCol w="1801420">
                  <a:extLst>
                    <a:ext uri="{9D8B030D-6E8A-4147-A177-3AD203B41FA5}">
                      <a16:colId xmlns:a16="http://schemas.microsoft.com/office/drawing/2014/main" val="3609424505"/>
                    </a:ext>
                  </a:extLst>
                </a:gridCol>
                <a:gridCol w="4955217">
                  <a:extLst>
                    <a:ext uri="{9D8B030D-6E8A-4147-A177-3AD203B41FA5}">
                      <a16:colId xmlns:a16="http://schemas.microsoft.com/office/drawing/2014/main" val="2852281411"/>
                    </a:ext>
                  </a:extLst>
                </a:gridCol>
                <a:gridCol w="1802130">
                  <a:extLst>
                    <a:ext uri="{9D8B030D-6E8A-4147-A177-3AD203B41FA5}">
                      <a16:colId xmlns:a16="http://schemas.microsoft.com/office/drawing/2014/main" val="436298151"/>
                    </a:ext>
                  </a:extLst>
                </a:gridCol>
              </a:tblGrid>
              <a:tr h="327379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Category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zh-CN" sz="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Model</a:t>
                      </a:r>
                      <a:endParaRPr lang="zh-CN" altLang="en-US" sz="8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zh-CN" sz="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Description</a:t>
                      </a:r>
                      <a:endParaRPr lang="zh-CN" altLang="en-US" sz="8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Image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793957253"/>
                  </a:ext>
                </a:extLst>
              </a:tr>
              <a:tr h="374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ANPR camera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ITC413-PW4D-Z3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ED7E32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Helvetica" panose="020B0604020202020204" pitchFamily="34" charset="0"/>
                        </a:rPr>
                        <a:t>With Special Firmware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4MP ANPR camera with customized firmware compatible with speed detect radar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742817331"/>
                  </a:ext>
                </a:extLst>
              </a:tr>
              <a:tr h="3273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Bracket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PFA150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ANPR Camera Installation Bracket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240828513"/>
                  </a:ext>
                </a:extLst>
              </a:tr>
              <a:tr h="3273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Speed Radar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ITACS-024SA-JB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High accuracy speed detection radar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26077491"/>
                  </a:ext>
                </a:extLst>
              </a:tr>
              <a:tr h="3018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Sign Board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ITACS-024SA-JA20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Speed sign board with 20Km/h mark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3090345"/>
                  </a:ext>
                </a:extLst>
              </a:tr>
              <a:tr h="3273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err="1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Distributio</a:t>
                      </a:r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Box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PFC102F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Distribution box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297373409"/>
                  </a:ext>
                </a:extLst>
              </a:tr>
              <a:tr h="3273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Transmission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DH-IS4210-8GT-120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10-Port Managed Industrial Gigabit Switch with 8-Port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640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80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234253537"/>
                  </a:ext>
                </a:extLst>
              </a:tr>
              <a:tr h="32737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DH-PFM920-6U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305m Outdoor UTP CAT6 Cable (Black)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69926043"/>
                  </a:ext>
                </a:extLst>
              </a:tr>
              <a:tr h="327379">
                <a:tc rowSpan="4">
                  <a:txBody>
                    <a:bodyPr/>
                    <a:lstStyle/>
                    <a:p>
                      <a:pPr marL="0" algn="ctr" defTabSz="864017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Control Center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NVR5216-EI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Storage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796057385"/>
                  </a:ext>
                </a:extLst>
              </a:tr>
              <a:tr h="32737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6401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LM22-B200S</a:t>
                      </a:r>
                      <a:endParaRPr lang="zh-CN" alt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Helvetica" panose="020B0604020202020204" pitchFamily="34" charset="0"/>
                        </a:rPr>
                        <a:t>21.5 inches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Helvetica" panose="020B0604020202020204" pitchFamily="34" charset="0"/>
                        </a:rPr>
                        <a:t> monitor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274655813"/>
                  </a:ext>
                </a:extLst>
              </a:tr>
              <a:tr h="32737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ST2000VX016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2TB/5400RPM/256M/ SATA 6Gb/s /Seagate Standard </a:t>
                      </a:r>
                      <a:r>
                        <a:rPr lang="en-US" sz="800" u="none" strike="noStrike" dirty="0" err="1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SkyHawk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511179244"/>
                  </a:ext>
                </a:extLst>
              </a:tr>
              <a:tr h="32737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DSS Express V8.4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DSS Express V8.4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362766088"/>
                  </a:ext>
                </a:extLst>
              </a:tr>
            </a:tbl>
          </a:graphicData>
        </a:graphic>
      </p:graphicFrame>
      <p:pic>
        <p:nvPicPr>
          <p:cNvPr id="40" name="图片 39" descr="product-im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27213" r="8783" b="29536"/>
          <a:stretch/>
        </p:blipFill>
        <p:spPr bwMode="auto">
          <a:xfrm>
            <a:off x="9485787" y="1457828"/>
            <a:ext cx="598650" cy="41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图片 45" descr="product-im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3" t="15102" r="26211" b="12387"/>
          <a:stretch/>
        </p:blipFill>
        <p:spPr bwMode="auto">
          <a:xfrm>
            <a:off x="9675695" y="3189125"/>
            <a:ext cx="218835" cy="33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aterial.dahuasecurity.com/uploads/image/20230608/LM22-B200S_1_thumb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0" b="12000"/>
          <a:stretch/>
        </p:blipFill>
        <p:spPr bwMode="auto">
          <a:xfrm>
            <a:off x="9584685" y="4119910"/>
            <a:ext cx="400854" cy="2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112" y="2498111"/>
            <a:ext cx="198000" cy="295200"/>
          </a:xfrm>
          <a:prstGeom prst="rect">
            <a:avLst/>
          </a:prstGeom>
        </p:spPr>
      </p:pic>
      <p:pic>
        <p:nvPicPr>
          <p:cNvPr id="4" name="Picture 2" descr="https://material.dahuasecurity.com/upfiles/PFA1503_thumb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7" t="16800" r="21683" b="17800"/>
          <a:stretch/>
        </p:blipFill>
        <p:spPr bwMode="auto">
          <a:xfrm>
            <a:off x="9650372" y="1869811"/>
            <a:ext cx="269481" cy="30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material.dahuasecurity.com/uploads/cpq/prm-os-srv-res/smart/formal/Product/HQ/1.0.99.01.10150-001/ProductImage/1335276787928_temporary_thumb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16499" r="30250" b="16167"/>
          <a:stretch/>
        </p:blipFill>
        <p:spPr bwMode="auto">
          <a:xfrm>
            <a:off x="9692312" y="2196352"/>
            <a:ext cx="185601" cy="29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duct-im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21787" r="11658" b="8425"/>
          <a:stretch/>
        </p:blipFill>
        <p:spPr bwMode="auto">
          <a:xfrm>
            <a:off x="9621607" y="2842772"/>
            <a:ext cx="327010" cy="2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51" b="97581" l="3150" r="92126">
                        <a14:foregroundMark x1="3937" y1="4839" x2="3937" y2="89516"/>
                        <a14:foregroundMark x1="7480" y1="92473" x2="87008" y2="95430"/>
                        <a14:foregroundMark x1="26378" y1="97581" x2="80315" y2="96237"/>
                        <a14:foregroundMark x1="14173" y1="92473" x2="18110" y2="4570"/>
                        <a14:foregroundMark x1="16535" y1="69624" x2="16535" y2="92473"/>
                        <a14:foregroundMark x1="90945" y1="13441" x2="92126" y2="88978"/>
                        <a14:foregroundMark x1="12598" y1="73387" x2="14567" y2="6452"/>
                        <a14:foregroundMark x1="42126" y1="29301" x2="75197" y2="40054"/>
                        <a14:foregroundMark x1="56299" y1="31452" x2="72047" y2="37366"/>
                        <a14:foregroundMark x1="55118" y1="30914" x2="74016" y2="37634"/>
                        <a14:foregroundMark x1="37795" y1="34409" x2="68504" y2="52957"/>
                        <a14:foregroundMark x1="40551" y1="33602" x2="72047" y2="42204"/>
                        <a14:foregroundMark x1="44488" y1="31452" x2="73228" y2="45161"/>
                        <a14:foregroundMark x1="55906" y1="29032" x2="75197" y2="37903"/>
                        <a14:foregroundMark x1="35433" y1="39516" x2="59449" y2="54301"/>
                        <a14:foregroundMark x1="18898" y1="3226" x2="44094" y2="3495"/>
                        <a14:foregroundMark x1="58268" y1="12903" x2="58268" y2="12903"/>
                        <a14:foregroundMark x1="20472" y1="2151" x2="88189" y2="6452"/>
                        <a14:foregroundMark x1="37008" y1="11290" x2="37008" y2="11290"/>
                        <a14:foregroundMark x1="23228" y1="28495" x2="23228" y2="28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4265" y="4482656"/>
            <a:ext cx="161694" cy="25171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1052" y="4726953"/>
            <a:ext cx="308121" cy="336430"/>
          </a:xfrm>
          <a:prstGeom prst="rect">
            <a:avLst/>
          </a:prstGeom>
        </p:spPr>
      </p:pic>
      <p:pic>
        <p:nvPicPr>
          <p:cNvPr id="17" name="object 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9104" y="850476"/>
            <a:ext cx="7974286" cy="46625"/>
          </a:xfrm>
          <a:prstGeom prst="rect">
            <a:avLst/>
          </a:prstGeom>
        </p:spPr>
      </p:pic>
      <p:pic>
        <p:nvPicPr>
          <p:cNvPr id="15" name="Picture 4" descr="product-im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35663" r="4494" b="36075"/>
          <a:stretch/>
        </p:blipFill>
        <p:spPr bwMode="auto">
          <a:xfrm>
            <a:off x="9398607" y="3847908"/>
            <a:ext cx="773011" cy="2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https://cpq-c.dahuatech.com/prm-os-srv-res/smart/formal/Product/HQ/1.0.99.50.10210/ProductImage/1406088485866_thumbnail_300x300.png?countryCode=HQ&amp;partNum=1.0.99.50.10210&amp;token=dauaacwddwowahaw.haauaawhohwacoT&amp;cpq-region=cn&amp;id=5c7e5b5e2ff347dd84fc92924f5a1688&amp;type=1&amp;countryCode=undefined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1" r="28863"/>
          <a:stretch/>
        </p:blipFill>
        <p:spPr bwMode="auto">
          <a:xfrm>
            <a:off x="9637554" y="3505505"/>
            <a:ext cx="295116" cy="36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04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93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p:Policy xmlns:p="office.server.policy" id="" local="true">
  <p:Name>文档</p:Name>
  <p:Description/>
  <p:Statement/>
  <p:PolicyItems>
    <p:PolicyItem featureId="Microsoft.Office.RecordsManagement.PolicyFeatures.PolicyAudit" staticId="0x010100B3FA16E201F0244DA0562A286120C032|-1228385370" UniqueId="3624c48f-ab5d-450f-97f9-23355a9d7a9e">
      <p:Name>审核</p:Name>
      <p:Description>审核用户对文档和列表项所做的操作，并将审核结果写入审核日志。</p:Description>
      <p:CustomData>
        <Audit>
          <Update/>
          <View/>
          <CheckInOut/>
          <MoveCopy/>
          <DeleteRestore/>
        </Audit>
      </p:CustomData>
    </p:PolicyItem>
    <p:PolicyItem featureId="Microsoft.Office.RecordsManagement.PolicyFeatures.PolicyLabel" staticId="0x010100B3FA16E201F0244DA0562A286120C032|-1139221640" UniqueId="d6ab4173-8006-42e9-b83b-50e7a4b76667">
      <p:Name>标签</p:Name>
      <p:Description>生成可插入 Microsoft Office 文档的标签，以确保打印文档时包含文档属性或其他重要信息。也可使用标签来搜索文档。</p:Description>
      <p:CustomData>
        <label>
          <segment type="literal">机密</segment>
        </label>
      </p:CustomData>
    </p:PolicyItem>
  </p:PolicyItems>
</p:Policy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LCPolicyLabelLock xmlns="ab9b7804-4cfa-4f17-b5c8-9b93398e6fb3" xsi:nil="true"/>
    <PublishingExpirationDate xmlns="http://schemas.microsoft.com/sharepoint/v3" xsi:nil="true"/>
    <PublishingStartDate xmlns="http://schemas.microsoft.com/sharepoint/v3" xsi:nil="true"/>
    <DLCPolicyLabelClientValue xmlns="ab9b7804-4cfa-4f17-b5c8-9b93398e6fb3" xsi:nil="true"/>
    <_dlc_DocId xmlns="07d902fd-e8f4-4567-8d16-441992dda9d4" xsi:nil="true"/>
    <_dlc_DocIdUrl xmlns="07d902fd-e8f4-4567-8d16-441992dda9d4">
      <Url xsi:nil="true"/>
      <Description xsi:nil="true"/>
    </_dlc_DocIdUrl>
    <DLCPolicyLabelValue xmlns="ab9b7804-4cfa-4f17-b5c8-9b93398e6fb3" xsi:nil="true"/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B3FA16E201F0244DA0562A286120C032" ma:contentTypeVersion="13" ma:contentTypeDescription="新建文档。" ma:contentTypeScope="" ma:versionID="8a9901ee913ae2fb614318aff6f9ae17">
  <xsd:schema xmlns:xsd="http://www.w3.org/2001/XMLSchema" xmlns:xs="http://www.w3.org/2001/XMLSchema" xmlns:p="http://schemas.microsoft.com/office/2006/metadata/properties" xmlns:ns1="http://schemas.microsoft.com/sharepoint/v3" xmlns:ns2="07d902fd-e8f4-4567-8d16-441992dda9d4" xmlns:ns3="ab9b7804-4cfa-4f17-b5c8-9b93398e6fb3" targetNamespace="http://schemas.microsoft.com/office/2006/metadata/properties" ma:root="true" ma:fieldsID="a356339faaf72bcf276066ce19711ade" ns1:_="" ns2:_="" ns3:_="">
    <xsd:import namespace="http://schemas.microsoft.com/sharepoint/v3"/>
    <xsd:import namespace="07d902fd-e8f4-4567-8d16-441992dda9d4"/>
    <xsd:import namespace="ab9b7804-4cfa-4f17-b5c8-9b93398e6fb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1:_dlc_Exempt" minOccurs="0"/>
                <xsd:element ref="ns3:DLCPolicyLabelValue" minOccurs="0"/>
                <xsd:element ref="ns3:DLCPolicyLabelClientValue" minOccurs="0"/>
                <xsd:element ref="ns3:DLCPolicyLabelLock" minOccurs="0"/>
                <xsd:element ref="ns1:_dlc_ExpireDateSaved" minOccurs="0"/>
                <xsd:element ref="ns1:_dlc_ExpireDate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2" nillable="true" ma:displayName="策略例外" ma:description="" ma:hidden="true" ma:internalName="_dlc_Exempt" ma:readOnly="true">
      <xsd:simpleType>
        <xsd:restriction base="dms:Unknown"/>
      </xsd:simpleType>
    </xsd:element>
    <xsd:element name="_dlc_ExpireDateSaved" ma:index="16" nillable="true" ma:displayName="原始过期日期" ma:description="" ma:hidden="true" ma:internalName="_dlc_ExpireDateSaved" ma:readOnly="true">
      <xsd:simpleType>
        <xsd:restriction base="dms:DateTime"/>
      </xsd:simpleType>
    </xsd:element>
    <xsd:element name="_dlc_ExpireDate" ma:index="17" nillable="true" ma:displayName="到期日期" ma:description="" ma:hidden="true" ma:internalName="_dlc_ExpireDate" ma:readOnly="true">
      <xsd:simpleType>
        <xsd:restriction base="dms:DateTime"/>
      </xsd:simpleType>
    </xsd:element>
    <xsd:element name="PublishingStartDate" ma:index="18" nillable="true" ma:displayName="计划开始日期" ma:description="“计划开始日期”是由“发布”功能创建的网站栏。它用于指定第一次向网站访问者显示此页面的日期和时间。" ma:internalName="PublishingStartDate">
      <xsd:simpleType>
        <xsd:restriction base="dms:Unknown"/>
      </xsd:simpleType>
    </xsd:element>
    <xsd:element name="PublishingExpirationDate" ma:index="19" nillable="true" ma:displayName="计划结束日期" ma:description="“计划结束日期”是由“发布”功能创建的网站栏。它用于指定不再向网站访问者显示此页面的日期和时间。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902fd-e8f4-4567-8d16-441992dda9d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文档 ID 值" ma:description="分配至此项的文档 ID 值。" ma:internalName="_dlc_DocId" ma:readOnly="true">
      <xsd:simpleType>
        <xsd:restriction base="dms:Text"/>
      </xsd:simpleType>
    </xsd:element>
    <xsd:element name="_dlc_DocIdUrl" ma:index="9" nillable="true" ma:displayName="文档 ID" ma:description="此文档的永久链接。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永久 ID" ma:description="在添加过程中保留 ID。" ma:hidden="true" ma:internalName="_dlc_DocIdPersistId" ma:readOnly="true">
      <xsd:simpleType>
        <xsd:restriction base="dms:Boolean"/>
      </xsd:simpleType>
    </xsd:element>
    <xsd:element name="SharedWithUsers" ma:index="11" nillable="true" ma:displayName="共享对象: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b7804-4cfa-4f17-b5c8-9b93398e6fb3" elementFormDefault="qualified">
    <xsd:import namespace="http://schemas.microsoft.com/office/2006/documentManagement/types"/>
    <xsd:import namespace="http://schemas.microsoft.com/office/infopath/2007/PartnerControls"/>
    <xsd:element name="DLCPolicyLabelValue" ma:index="13" nillable="true" ma:displayName="标签" ma:description="存储标签的当前值。" ma:internalName="DLCPolicyLabelValue" ma:readOnly="true">
      <xsd:simpleType>
        <xsd:restriction base="dms:Note">
          <xsd:maxLength value="255"/>
        </xsd:restriction>
      </xsd:simpleType>
    </xsd:element>
    <xsd:element name="DLCPolicyLabelClientValue" ma:index="14" nillable="true" ma:displayName="客户端标签值" ma:description="存储客户端上计算的最后一个标签值。" ma:hidden="true" ma:internalName="DLCPolicyLabelClientValue" ma:readOnly="false">
      <xsd:simpleType>
        <xsd:restriction base="dms:Note"/>
      </xsd:simpleType>
    </xsd:element>
    <xsd:element name="DLCPolicyLabelLock" ma:index="15" nillable="true" ma:displayName="锁定的标签" ma:description="指示修改项目属性时是否应更新标签。" ma:hidden="true" ma:internalName="DLCPolicyLabelLock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773409-A4EF-4479-99F3-8213073F551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A904117-9C5F-4B98-8511-6F974802D64A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4E3C4DE6-8985-4F61-AB11-9E42CF34A7B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714A8EB-7522-4F89-99E8-EABEDD453C6F}">
  <ds:schemaRefs>
    <ds:schemaRef ds:uri="http://purl.org/dc/dcmitype/"/>
    <ds:schemaRef ds:uri="07d902fd-e8f4-4567-8d16-441992dda9d4"/>
    <ds:schemaRef ds:uri="http://schemas.microsoft.com/sharepoint/v3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ab9b7804-4cfa-4f17-b5c8-9b93398e6fb3"/>
    <ds:schemaRef ds:uri="http://purl.org/dc/terms/"/>
    <ds:schemaRef ds:uri="http://purl.org/dc/elements/1.1/"/>
  </ds:schemaRefs>
</ds:datastoreItem>
</file>

<file path=customXml/itemProps5.xml><?xml version="1.0" encoding="utf-8"?>
<ds:datastoreItem xmlns:ds="http://schemas.openxmlformats.org/officeDocument/2006/customXml" ds:itemID="{C15DA839-8B8F-47DB-A22A-C54CA423BE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7d902fd-e8f4-4567-8d16-441992dda9d4"/>
    <ds:schemaRef ds:uri="ab9b7804-4cfa-4f17-b5c8-9b93398e6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41490</TotalTime>
  <Words>723</Words>
  <Application>Microsoft Office PowerPoint</Application>
  <PresentationFormat>自定义</PresentationFormat>
  <Paragraphs>132</Paragraphs>
  <Slides>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Helvetica Neue</vt:lpstr>
      <vt:lpstr>等线</vt:lpstr>
      <vt:lpstr>等线 Light</vt:lpstr>
      <vt:lpstr>宋体</vt:lpstr>
      <vt:lpstr>Microsoft YaHei</vt:lpstr>
      <vt:lpstr>Microsoft YaHei</vt:lpstr>
      <vt:lpstr>Arial</vt:lpstr>
      <vt:lpstr>Calibri</vt:lpstr>
      <vt:lpstr>Calibri Light</vt:lpstr>
      <vt:lpstr>Helvetica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Solution Topology &amp; Advantages</vt:lpstr>
      <vt:lpstr>Deployment</vt:lpstr>
      <vt:lpstr>Product List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DING</dc:creator>
  <cp:lastModifiedBy>王鑫杰1</cp:lastModifiedBy>
  <cp:revision>988</cp:revision>
  <dcterms:created xsi:type="dcterms:W3CDTF">2019-11-18T07:26:02Z</dcterms:created>
  <dcterms:modified xsi:type="dcterms:W3CDTF">2025-09-07T17:00:58Z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0x010100B3FA16E201F0244DA0562A286120C032</vt:lpwstr>
  </property>
  <property fmtid="{D5CDD505-2E9C-101B-9397-08002B2CF9AE}" pid="3" name="_dlc_policyId">
    <vt:lpwstr/>
  </property>
  <property fmtid="{D5CDD505-2E9C-101B-9397-08002B2CF9AE}" pid="4" name="ItemRetentionFormula">
    <vt:lpwstr/>
  </property>
  <property fmtid="{D5CDD505-2E9C-101B-9397-08002B2CF9AE}" pid="5" name="_dlc_DocIdItemGuid">
    <vt:lpwstr>00deb735-05e8-4abd-aa05-32c628653a6f</vt:lpwstr>
  </property>
  <property fmtid="{D5CDD505-2E9C-101B-9397-08002B2CF9AE}" pid="6" name="GSEDS_TWMT">
    <vt:lpwstr>d46a6755_b77b54e0_ddd8f7516d29f8fee7963aa70fcee8608a5a061a7052b57bd4fdd62d0d7f290c</vt:lpwstr>
  </property>
  <property fmtid="{D5CDD505-2E9C-101B-9397-08002B2CF9AE}" pid="7" name="GSEDS_HWMT_d46a6755">
    <vt:lpwstr>f244aa17_mFV3xz84Kyk2NspPkHv9rlO6S6w=_8QYrr15fIzUrOt9Gl3b+s6ljwl85UF4/tjyMFwRY/s+lbrQgkGBtXeEsdij6j0SlgDo3PsH6Uycp5HUfzUGCd5gi8GjG_2cf0b66d</vt:lpwstr>
  </property>
</Properties>
</file>